
<file path=[Content_Types].xml><?xml version="1.0" encoding="utf-8"?>
<Types xmlns="http://schemas.openxmlformats.org/package/2006/content-types">
  <Default Extension="png" ContentType="image/png"/>
  <Default Extension="bin" ContentType="application/vnd.openxmlformats-officedocument.oleObject"/>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23.xml" ContentType="application/vnd.openxmlformats-officedocument.drawingml.chart+xml"/>
  <Override PartName="/ppt/charts/chart24.xml" ContentType="application/vnd.openxmlformats-officedocument.drawingml.chart+xml"/>
  <Override PartName="/ppt/charts/chart25.xml" ContentType="application/vnd.openxmlformats-officedocument.drawingml.chart+xml"/>
  <Override PartName="/ppt/charts/chart26.xml" ContentType="application/vnd.openxmlformats-officedocument.drawingml.chart+xml"/>
  <Override PartName="/ppt/charts/chart27.xml" ContentType="application/vnd.openxmlformats-officedocument.drawingml.chart+xml"/>
  <Override PartName="/ppt/charts/chart28.xml" ContentType="application/vnd.openxmlformats-officedocument.drawingml.chart+xml"/>
  <Override PartName="/ppt/charts/chart29.xml" ContentType="application/vnd.openxmlformats-officedocument.drawingml.chart+xml"/>
  <Override PartName="/ppt/charts/chart30.xml" ContentType="application/vnd.openxmlformats-officedocument.drawingml.chart+xml"/>
  <Override PartName="/ppt/charts/chart31.xml" ContentType="application/vnd.openxmlformats-officedocument.drawingml.chart+xml"/>
  <Override PartName="/ppt/charts/chart32.xml" ContentType="application/vnd.openxmlformats-officedocument.drawingml.chart+xml"/>
  <Override PartName="/ppt/charts/chart33.xml" ContentType="application/vnd.openxmlformats-officedocument.drawingml.chart+xml"/>
  <Override PartName="/ppt/charts/chart34.xml" ContentType="application/vnd.openxmlformats-officedocument.drawingml.chart+xml"/>
  <Override PartName="/ppt/charts/chart35.xml" ContentType="application/vnd.openxmlformats-officedocument.drawingml.chart+xml"/>
  <Override PartName="/ppt/charts/chart36.xml" ContentType="application/vnd.openxmlformats-officedocument.drawingml.chart+xml"/>
  <Override PartName="/ppt/charts/chart37.xml" ContentType="application/vnd.openxmlformats-officedocument.drawingml.chart+xml"/>
  <Override PartName="/ppt/charts/chart38.xml" ContentType="application/vnd.openxmlformats-officedocument.drawingml.chart+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charts/chart50.xml" ContentType="application/vnd.openxmlformats-officedocument.drawingml.chart+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25"/>
  </p:notesMasterIdLst>
  <p:sldIdLst>
    <p:sldId id="256" r:id="rId3"/>
    <p:sldId id="257" r:id="rId4"/>
    <p:sldId id="258" r:id="rId5"/>
    <p:sldId id="259" r:id="rId6"/>
    <p:sldId id="282" r:id="rId7"/>
    <p:sldId id="283" r:id="rId8"/>
    <p:sldId id="284" r:id="rId9"/>
    <p:sldId id="263" r:id="rId10"/>
    <p:sldId id="281" r:id="rId11"/>
    <p:sldId id="293" r:id="rId12"/>
    <p:sldId id="280" r:id="rId13"/>
    <p:sldId id="279" r:id="rId14"/>
    <p:sldId id="292" r:id="rId15"/>
    <p:sldId id="267" r:id="rId16"/>
    <p:sldId id="285" r:id="rId17"/>
    <p:sldId id="286" r:id="rId18"/>
    <p:sldId id="287" r:id="rId19"/>
    <p:sldId id="288" r:id="rId20"/>
    <p:sldId id="289" r:id="rId21"/>
    <p:sldId id="290" r:id="rId22"/>
    <p:sldId id="291" r:id="rId23"/>
    <p:sldId id="275" r:id="rId24"/>
  </p:sldIdLst>
  <p:sldSz cx="24384000" cy="13716000"/>
  <p:notesSz cx="6858000" cy="9144000"/>
  <p:defaultTextStyle>
    <a:lvl1pPr algn="ctr" defTabSz="584200">
      <a:defRPr sz="5000">
        <a:latin typeface="+mn-lt"/>
        <a:ea typeface="+mn-ea"/>
        <a:cs typeface="+mn-cs"/>
        <a:sym typeface="Helvetica Light"/>
      </a:defRPr>
    </a:lvl1pPr>
    <a:lvl2pPr indent="228600" algn="ctr" defTabSz="584200">
      <a:defRPr sz="5000">
        <a:latin typeface="+mn-lt"/>
        <a:ea typeface="+mn-ea"/>
        <a:cs typeface="+mn-cs"/>
        <a:sym typeface="Helvetica Light"/>
      </a:defRPr>
    </a:lvl2pPr>
    <a:lvl3pPr indent="457200" algn="ctr" defTabSz="584200">
      <a:defRPr sz="5000">
        <a:latin typeface="+mn-lt"/>
        <a:ea typeface="+mn-ea"/>
        <a:cs typeface="+mn-cs"/>
        <a:sym typeface="Helvetica Light"/>
      </a:defRPr>
    </a:lvl3pPr>
    <a:lvl4pPr indent="685800" algn="ctr" defTabSz="584200">
      <a:defRPr sz="5000">
        <a:latin typeface="+mn-lt"/>
        <a:ea typeface="+mn-ea"/>
        <a:cs typeface="+mn-cs"/>
        <a:sym typeface="Helvetica Light"/>
      </a:defRPr>
    </a:lvl4pPr>
    <a:lvl5pPr indent="914400" algn="ctr" defTabSz="584200">
      <a:defRPr sz="5000">
        <a:latin typeface="+mn-lt"/>
        <a:ea typeface="+mn-ea"/>
        <a:cs typeface="+mn-cs"/>
        <a:sym typeface="Helvetica Light"/>
      </a:defRPr>
    </a:lvl5pPr>
    <a:lvl6pPr indent="1143000" algn="ctr" defTabSz="584200">
      <a:defRPr sz="5000">
        <a:latin typeface="+mn-lt"/>
        <a:ea typeface="+mn-ea"/>
        <a:cs typeface="+mn-cs"/>
        <a:sym typeface="Helvetica Light"/>
      </a:defRPr>
    </a:lvl6pPr>
    <a:lvl7pPr indent="1371600" algn="ctr" defTabSz="584200">
      <a:defRPr sz="5000">
        <a:latin typeface="+mn-lt"/>
        <a:ea typeface="+mn-ea"/>
        <a:cs typeface="+mn-cs"/>
        <a:sym typeface="Helvetica Light"/>
      </a:defRPr>
    </a:lvl7pPr>
    <a:lvl8pPr indent="1600200" algn="ctr" defTabSz="584200">
      <a:defRPr sz="5000">
        <a:latin typeface="+mn-lt"/>
        <a:ea typeface="+mn-ea"/>
        <a:cs typeface="+mn-cs"/>
        <a:sym typeface="Helvetica Light"/>
      </a:defRPr>
    </a:lvl8pPr>
    <a:lvl9pPr indent="1828800" algn="ctr" defTabSz="584200">
      <a:defRPr sz="5000">
        <a:latin typeface="+mn-lt"/>
        <a:ea typeface="+mn-ea"/>
        <a:cs typeface="+mn-cs"/>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33" d="100"/>
          <a:sy n="33" d="100"/>
        </p:scale>
        <p:origin x="672" y="68"/>
      </p:cViewPr>
      <p:guideLst>
        <p:guide orient="horz" pos="4320"/>
        <p:guide pos="76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3.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Worksheet15.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6.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Worksheet17.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Worksheet18.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Worksheet21.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_rels/chart24.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27.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29.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43.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6.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7.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8.xlsx"/></Relationships>
</file>

<file path=ppt/charts/_rels/chart49.xml.rels><?xml version="1.0" encoding="UTF-8" standalone="yes"?>
<Relationships xmlns="http://schemas.openxmlformats.org/package/2006/relationships"><Relationship Id="rId1" Type="http://schemas.openxmlformats.org/officeDocument/2006/relationships/package" Target="../embeddings/Microsoft_Excel_Worksheet49.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50.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Worksheet6.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Worksheet7.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Worksheet9.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1"/>
  <c:lang val="en-US"/>
  <c:roundedCorners val="0"/>
  <c:style val="18"/>
  <c:chart>
    <c:title>
      <c:tx>
        <c:rich>
          <a:bodyPr rot="0"/>
          <a:lstStyle/>
          <a:p>
            <a:pPr lvl="0"/>
            <a:endParaRPr lang="en-US"/>
          </a:p>
        </c:rich>
      </c:tx>
      <c:overlay val="1"/>
    </c:title>
    <c:autoTitleDeleted val="0"/>
    <c:plotArea>
      <c:layout>
        <c:manualLayout>
          <c:layoutTarget val="inner"/>
          <c:xMode val="edge"/>
          <c:yMode val="edge"/>
          <c:x val="5.0000000000000001E-3"/>
          <c:y val="5.0000000000000001E-3"/>
          <c:w val="1"/>
          <c:h val="1"/>
        </c:manualLayout>
      </c:layout>
      <c:pieChart>
        <c:varyColors val="0"/>
        <c:ser>
          <c:idx val="0"/>
          <c:order val="0"/>
          <c:tx>
            <c:strRef>
              <c:f>Sheet1!$A$2</c:f>
              <c:strCache>
                <c:ptCount val="1"/>
                <c:pt idx="0">
                  <c:v>Workload</c:v>
                </c:pt>
              </c:strCache>
            </c:strRef>
          </c:tx>
          <c:spPr>
            <a:solidFill>
              <a:srgbClr val="266826"/>
            </a:solidFill>
            <a:ln w="12700" cap="flat">
              <a:noFill/>
              <a:miter lim="400000"/>
            </a:ln>
            <a:effectLst/>
          </c:spPr>
          <c:dPt>
            <c:idx val="0"/>
            <c:bubble3D val="0"/>
          </c:dPt>
          <c:dPt>
            <c:idx val="1"/>
            <c:bubble3D val="0"/>
            <c:spPr>
              <a:solidFill>
                <a:srgbClr val="329E41"/>
              </a:solidFill>
              <a:ln w="12700" cap="flat">
                <a:noFill/>
                <a:miter lim="400000"/>
              </a:ln>
              <a:effectLst/>
            </c:spPr>
          </c:dPt>
          <c:cat>
            <c:strRef>
              <c:f>Sheet1!$B$1:$C$1</c:f>
              <c:strCache>
                <c:ptCount val="2"/>
                <c:pt idx="0">
                  <c:v>Client</c:v>
                </c:pt>
                <c:pt idx="1">
                  <c:v>Internal</c:v>
                </c:pt>
              </c:strCache>
            </c:strRef>
          </c:cat>
          <c:val>
            <c:numRef>
              <c:f>Sheet1!$B$2:$C$2</c:f>
              <c:numCache>
                <c:formatCode>General</c:formatCode>
                <c:ptCount val="2"/>
                <c:pt idx="0">
                  <c:v>0</c:v>
                </c:pt>
                <c:pt idx="1">
                  <c:v>20</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rawings/_rels/vmlDrawing4.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image" Target="../media/image11.png"/></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image" Target="../media/image11.png"/></Relationships>
</file>

<file path=ppt/drawings/_rels/vmlDrawing6.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10.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2.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Shape 28"/>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29" name="Shape 29"/>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2568482932"/>
      </p:ext>
    </p:extLst>
  </p:cSld>
  <p:clrMap bg1="lt1" tx1="dk1" bg2="lt2" tx2="dk2" accent1="accent1" accent2="accent2" accent3="accent3" accent4="accent4" accent5="accent5" accent6="accent6" hlink="hlink" folHlink="folHlink"/>
  <p:notesStyle>
    <a:lvl1pPr defTabSz="457200">
      <a:lnSpc>
        <a:spcPct val="125000"/>
      </a:lnSpc>
      <a:defRPr sz="3200">
        <a:latin typeface="Avenir Book"/>
        <a:ea typeface="Avenir Book"/>
        <a:cs typeface="Avenir Book"/>
        <a:sym typeface="Avenir Book"/>
      </a:defRPr>
    </a:lvl1pPr>
    <a:lvl2pPr indent="228600" defTabSz="457200">
      <a:lnSpc>
        <a:spcPct val="125000"/>
      </a:lnSpc>
      <a:defRPr sz="3200">
        <a:latin typeface="Avenir Book"/>
        <a:ea typeface="Avenir Book"/>
        <a:cs typeface="Avenir Book"/>
        <a:sym typeface="Avenir Book"/>
      </a:defRPr>
    </a:lvl2pPr>
    <a:lvl3pPr indent="457200" defTabSz="457200">
      <a:lnSpc>
        <a:spcPct val="125000"/>
      </a:lnSpc>
      <a:defRPr sz="3200">
        <a:latin typeface="Avenir Book"/>
        <a:ea typeface="Avenir Book"/>
        <a:cs typeface="Avenir Book"/>
        <a:sym typeface="Avenir Book"/>
      </a:defRPr>
    </a:lvl3pPr>
    <a:lvl4pPr indent="685800" defTabSz="457200">
      <a:lnSpc>
        <a:spcPct val="125000"/>
      </a:lnSpc>
      <a:defRPr sz="3200">
        <a:latin typeface="Avenir Book"/>
        <a:ea typeface="Avenir Book"/>
        <a:cs typeface="Avenir Book"/>
        <a:sym typeface="Avenir Book"/>
      </a:defRPr>
    </a:lvl4pPr>
    <a:lvl5pPr indent="914400" defTabSz="457200">
      <a:lnSpc>
        <a:spcPct val="125000"/>
      </a:lnSpc>
      <a:defRPr sz="3200">
        <a:latin typeface="Avenir Book"/>
        <a:ea typeface="Avenir Book"/>
        <a:cs typeface="Avenir Book"/>
        <a:sym typeface="Avenir Book"/>
      </a:defRPr>
    </a:lvl5pPr>
    <a:lvl6pPr indent="1143000" defTabSz="457200">
      <a:lnSpc>
        <a:spcPct val="125000"/>
      </a:lnSpc>
      <a:defRPr sz="3200">
        <a:latin typeface="Avenir Book"/>
        <a:ea typeface="Avenir Book"/>
        <a:cs typeface="Avenir Book"/>
        <a:sym typeface="Avenir Book"/>
      </a:defRPr>
    </a:lvl6pPr>
    <a:lvl7pPr indent="1371600" defTabSz="457200">
      <a:lnSpc>
        <a:spcPct val="125000"/>
      </a:lnSpc>
      <a:defRPr sz="3200">
        <a:latin typeface="Avenir Book"/>
        <a:ea typeface="Avenir Book"/>
        <a:cs typeface="Avenir Book"/>
        <a:sym typeface="Avenir Book"/>
      </a:defRPr>
    </a:lvl7pPr>
    <a:lvl8pPr indent="1600200" defTabSz="457200">
      <a:lnSpc>
        <a:spcPct val="125000"/>
      </a:lnSpc>
      <a:defRPr sz="3200">
        <a:latin typeface="Avenir Book"/>
        <a:ea typeface="Avenir Book"/>
        <a:cs typeface="Avenir Book"/>
        <a:sym typeface="Avenir Book"/>
      </a:defRPr>
    </a:lvl8pPr>
    <a:lvl9pPr indent="1828800" defTabSz="457200">
      <a:lnSpc>
        <a:spcPct val="125000"/>
      </a:lnSpc>
      <a:defRPr sz="3200">
        <a:latin typeface="Avenir Book"/>
        <a:ea typeface="Avenir Book"/>
        <a:cs typeface="Avenir Book"/>
        <a:sym typeface="Avenir Book"/>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41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15414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Overview">
    <p:spTree>
      <p:nvGrpSpPr>
        <p:cNvPr id="1" name=""/>
        <p:cNvGrpSpPr/>
        <p:nvPr/>
      </p:nvGrpSpPr>
      <p:grpSpPr>
        <a:xfrm>
          <a:off x="0" y="0"/>
          <a:ext cx="0" cy="0"/>
          <a:chOff x="0" y="0"/>
          <a:chExt cx="0" cy="0"/>
        </a:xfrm>
      </p:grpSpPr>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fi-FI" smtClean="0"/>
              <a:t>Click to edit Master title style</a:t>
            </a:r>
            <a:endParaRPr lang="en-US"/>
          </a:p>
        </p:txBody>
      </p:sp>
      <p:sp>
        <p:nvSpPr>
          <p:cNvPr id="3" name="Content Placeholder 2"/>
          <p:cNvSpPr>
            <a:spLocks noGrp="1"/>
          </p:cNvSpPr>
          <p:nvPr>
            <p:ph idx="1"/>
          </p:nvPr>
        </p:nvSpPr>
        <p:spPr>
          <a:xfrm>
            <a:off x="1219200" y="3200400"/>
            <a:ext cx="21945600" cy="9051925"/>
          </a:xfrm>
          <a:prstGeom prst="rect">
            <a:avLst/>
          </a:prstGeom>
        </p:spPr>
        <p:txBody>
          <a:bodyPr vert="horz"/>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Tree>
    <p:extLst>
      <p:ext uri="{BB962C8B-B14F-4D97-AF65-F5344CB8AC3E}">
        <p14:creationId xmlns:p14="http://schemas.microsoft.com/office/powerpoint/2010/main" val="30833642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5638" y="8813800"/>
            <a:ext cx="20726400" cy="2724150"/>
          </a:xfrm>
          <a:prstGeom prst="rect">
            <a:avLst/>
          </a:prstGeom>
        </p:spPr>
        <p:txBody>
          <a:bodyPr vert="horz" anchor="t"/>
          <a:lstStyle>
            <a:lvl1pPr algn="l">
              <a:defRPr sz="4000" b="1" cap="all"/>
            </a:lvl1pPr>
          </a:lstStyle>
          <a:p>
            <a:r>
              <a:rPr lang="fi-FI" smtClean="0"/>
              <a:t>Click to edit Master title style</a:t>
            </a:r>
            <a:endParaRPr lang="en-US"/>
          </a:p>
        </p:txBody>
      </p:sp>
      <p:sp>
        <p:nvSpPr>
          <p:cNvPr id="3" name="Text Placeholder 2"/>
          <p:cNvSpPr>
            <a:spLocks noGrp="1"/>
          </p:cNvSpPr>
          <p:nvPr>
            <p:ph type="body" idx="1"/>
          </p:nvPr>
        </p:nvSpPr>
        <p:spPr>
          <a:xfrm>
            <a:off x="1925638" y="5813425"/>
            <a:ext cx="20726400" cy="3000375"/>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fi-FI" smtClean="0"/>
              <a:t>Click to edit Master text styles</a:t>
            </a:r>
          </a:p>
        </p:txBody>
      </p:sp>
    </p:spTree>
    <p:extLst>
      <p:ext uri="{BB962C8B-B14F-4D97-AF65-F5344CB8AC3E}">
        <p14:creationId xmlns:p14="http://schemas.microsoft.com/office/powerpoint/2010/main" val="34717531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fi-FI" smtClean="0"/>
              <a:t>Click to edit Master title style</a:t>
            </a:r>
            <a:endParaRPr lang="en-US"/>
          </a:p>
        </p:txBody>
      </p:sp>
      <p:sp>
        <p:nvSpPr>
          <p:cNvPr id="3" name="Content Placeholder 2"/>
          <p:cNvSpPr>
            <a:spLocks noGrp="1"/>
          </p:cNvSpPr>
          <p:nvPr>
            <p:ph sz="half" idx="1"/>
          </p:nvPr>
        </p:nvSpPr>
        <p:spPr>
          <a:xfrm>
            <a:off x="1219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Content Placeholder 3"/>
          <p:cNvSpPr>
            <a:spLocks noGrp="1"/>
          </p:cNvSpPr>
          <p:nvPr>
            <p:ph sz="half" idx="2"/>
          </p:nvPr>
        </p:nvSpPr>
        <p:spPr>
          <a:xfrm>
            <a:off x="12268200" y="3200400"/>
            <a:ext cx="10896600" cy="9051925"/>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Tree>
    <p:extLst>
      <p:ext uri="{BB962C8B-B14F-4D97-AF65-F5344CB8AC3E}">
        <p14:creationId xmlns:p14="http://schemas.microsoft.com/office/powerpoint/2010/main" val="2764079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lvl1pPr>
              <a:defRPr/>
            </a:lvl1pPr>
          </a:lstStyle>
          <a:p>
            <a:r>
              <a:rPr lang="fi-FI" smtClean="0"/>
              <a:t>Click to edit Master title style</a:t>
            </a:r>
            <a:endParaRPr lang="en-US"/>
          </a:p>
        </p:txBody>
      </p:sp>
      <p:sp>
        <p:nvSpPr>
          <p:cNvPr id="3" name="Text Placeholder 2"/>
          <p:cNvSpPr>
            <a:spLocks noGrp="1"/>
          </p:cNvSpPr>
          <p:nvPr>
            <p:ph type="body" idx="1"/>
          </p:nvPr>
        </p:nvSpPr>
        <p:spPr>
          <a:xfrm>
            <a:off x="1219200" y="3070225"/>
            <a:ext cx="10774363"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4" name="Content Placeholder 3"/>
          <p:cNvSpPr>
            <a:spLocks noGrp="1"/>
          </p:cNvSpPr>
          <p:nvPr>
            <p:ph sz="half" idx="2"/>
          </p:nvPr>
        </p:nvSpPr>
        <p:spPr>
          <a:xfrm>
            <a:off x="1219200" y="4349750"/>
            <a:ext cx="10774363"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5" name="Text Placeholder 4"/>
          <p:cNvSpPr>
            <a:spLocks noGrp="1"/>
          </p:cNvSpPr>
          <p:nvPr>
            <p:ph type="body" sz="quarter" idx="3"/>
          </p:nvPr>
        </p:nvSpPr>
        <p:spPr>
          <a:xfrm>
            <a:off x="12387263" y="3070225"/>
            <a:ext cx="10777537" cy="1279525"/>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smtClean="0"/>
              <a:t>Click to edit Master text styles</a:t>
            </a:r>
          </a:p>
        </p:txBody>
      </p:sp>
      <p:sp>
        <p:nvSpPr>
          <p:cNvPr id="6" name="Content Placeholder 5"/>
          <p:cNvSpPr>
            <a:spLocks noGrp="1"/>
          </p:cNvSpPr>
          <p:nvPr>
            <p:ph sz="quarter" idx="4"/>
          </p:nvPr>
        </p:nvSpPr>
        <p:spPr>
          <a:xfrm>
            <a:off x="12387263" y="4349750"/>
            <a:ext cx="10777537" cy="7902575"/>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Tree>
    <p:extLst>
      <p:ext uri="{BB962C8B-B14F-4D97-AF65-F5344CB8AC3E}">
        <p14:creationId xmlns:p14="http://schemas.microsoft.com/office/powerpoint/2010/main" val="349277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fi-FI" smtClean="0"/>
              <a:t>Click to edit Master title style</a:t>
            </a:r>
            <a:endParaRPr lang="en-US"/>
          </a:p>
        </p:txBody>
      </p:sp>
    </p:spTree>
    <p:extLst>
      <p:ext uri="{BB962C8B-B14F-4D97-AF65-F5344CB8AC3E}">
        <p14:creationId xmlns:p14="http://schemas.microsoft.com/office/powerpoint/2010/main" val="42167117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14042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9200" y="546100"/>
            <a:ext cx="8021638" cy="2324100"/>
          </a:xfrm>
          <a:prstGeom prst="rect">
            <a:avLst/>
          </a:prstGeom>
        </p:spPr>
        <p:txBody>
          <a:bodyPr vert="horz" anchor="b"/>
          <a:lstStyle>
            <a:lvl1pPr algn="l">
              <a:defRPr sz="2000" b="1"/>
            </a:lvl1pPr>
          </a:lstStyle>
          <a:p>
            <a:r>
              <a:rPr lang="fi-FI" smtClean="0"/>
              <a:t>Click to edit Master title style</a:t>
            </a:r>
            <a:endParaRPr lang="en-US"/>
          </a:p>
        </p:txBody>
      </p:sp>
      <p:sp>
        <p:nvSpPr>
          <p:cNvPr id="3" name="Content Placeholder 2"/>
          <p:cNvSpPr>
            <a:spLocks noGrp="1"/>
          </p:cNvSpPr>
          <p:nvPr>
            <p:ph idx="1"/>
          </p:nvPr>
        </p:nvSpPr>
        <p:spPr>
          <a:xfrm>
            <a:off x="9532938" y="546100"/>
            <a:ext cx="13631862" cy="11706225"/>
          </a:xfrm>
          <a:prstGeom prst="rect">
            <a:avLst/>
          </a:prstGeom>
        </p:spPr>
        <p:txBody>
          <a:bodyPr vert="horz"/>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
        <p:nvSpPr>
          <p:cNvPr id="4" name="Text Placeholder 3"/>
          <p:cNvSpPr>
            <a:spLocks noGrp="1"/>
          </p:cNvSpPr>
          <p:nvPr>
            <p:ph type="body" sz="half" idx="2"/>
          </p:nvPr>
        </p:nvSpPr>
        <p:spPr>
          <a:xfrm>
            <a:off x="1219200" y="2870200"/>
            <a:ext cx="8021638" cy="93821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Tree>
    <p:extLst>
      <p:ext uri="{BB962C8B-B14F-4D97-AF65-F5344CB8AC3E}">
        <p14:creationId xmlns:p14="http://schemas.microsoft.com/office/powerpoint/2010/main" val="1767059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79963" y="9601200"/>
            <a:ext cx="14630400" cy="1133475"/>
          </a:xfrm>
          <a:prstGeom prst="rect">
            <a:avLst/>
          </a:prstGeom>
        </p:spPr>
        <p:txBody>
          <a:bodyPr vert="horz" anchor="b"/>
          <a:lstStyle>
            <a:lvl1pPr algn="l">
              <a:defRPr sz="2000" b="1"/>
            </a:lvl1pPr>
          </a:lstStyle>
          <a:p>
            <a:r>
              <a:rPr lang="fi-FI" smtClean="0"/>
              <a:t>Click to edit Master title style</a:t>
            </a:r>
            <a:endParaRPr lang="en-US"/>
          </a:p>
        </p:txBody>
      </p:sp>
      <p:sp>
        <p:nvSpPr>
          <p:cNvPr id="3" name="Picture Placeholder 2"/>
          <p:cNvSpPr>
            <a:spLocks noGrp="1"/>
          </p:cNvSpPr>
          <p:nvPr>
            <p:ph type="pic" idx="1"/>
          </p:nvPr>
        </p:nvSpPr>
        <p:spPr>
          <a:xfrm>
            <a:off x="4779963" y="1225550"/>
            <a:ext cx="14630400" cy="8229600"/>
          </a:xfrm>
          <a:prstGeom prst="rect">
            <a:avLst/>
          </a:prstGeom>
        </p:spPr>
        <p:txBody>
          <a:bodyPr vert="horz"/>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779963" y="10734675"/>
            <a:ext cx="14630400" cy="1609725"/>
          </a:xfrm>
          <a:prstGeom prst="rect">
            <a:avLst/>
          </a:prstGeom>
        </p:spPr>
        <p:txBody>
          <a:bodyPr vert="horz"/>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smtClean="0"/>
              <a:t>Click to edit Master text styles</a:t>
            </a:r>
          </a:p>
        </p:txBody>
      </p:sp>
    </p:spTree>
    <p:extLst>
      <p:ext uri="{BB962C8B-B14F-4D97-AF65-F5344CB8AC3E}">
        <p14:creationId xmlns:p14="http://schemas.microsoft.com/office/powerpoint/2010/main" val="88633721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219200" y="549275"/>
            <a:ext cx="21945600" cy="2286000"/>
          </a:xfrm>
          <a:prstGeom prst="rect">
            <a:avLst/>
          </a:prstGeom>
        </p:spPr>
        <p:txBody>
          <a:bodyPr vert="horz"/>
          <a:lstStyle/>
          <a:p>
            <a:r>
              <a:rPr lang="fi-FI" smtClean="0"/>
              <a:t>Click to edit Master title style</a:t>
            </a:r>
            <a:endParaRPr lang="en-US"/>
          </a:p>
        </p:txBody>
      </p:sp>
      <p:sp>
        <p:nvSpPr>
          <p:cNvPr id="3" name="Vertical Text Placeholder 2"/>
          <p:cNvSpPr>
            <a:spLocks noGrp="1"/>
          </p:cNvSpPr>
          <p:nvPr>
            <p:ph type="body" orient="vert" idx="1"/>
          </p:nvPr>
        </p:nvSpPr>
        <p:spPr>
          <a:xfrm>
            <a:off x="1219200" y="3200400"/>
            <a:ext cx="21945600" cy="9051925"/>
          </a:xfrm>
          <a:prstGeom prst="rect">
            <a:avLst/>
          </a:prstGeo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Tree>
    <p:extLst>
      <p:ext uri="{BB962C8B-B14F-4D97-AF65-F5344CB8AC3E}">
        <p14:creationId xmlns:p14="http://schemas.microsoft.com/office/powerpoint/2010/main" val="3446934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7678400" y="549275"/>
            <a:ext cx="5486400" cy="11703050"/>
          </a:xfrm>
          <a:prstGeom prst="rect">
            <a:avLst/>
          </a:prstGeom>
        </p:spPr>
        <p:txBody>
          <a:bodyPr vert="eaVert"/>
          <a:lstStyle/>
          <a:p>
            <a:r>
              <a:rPr lang="fi-FI" smtClean="0"/>
              <a:t>Click to edit Master title style</a:t>
            </a:r>
            <a:endParaRPr lang="en-US"/>
          </a:p>
        </p:txBody>
      </p:sp>
      <p:sp>
        <p:nvSpPr>
          <p:cNvPr id="3" name="Vertical Text Placeholder 2"/>
          <p:cNvSpPr>
            <a:spLocks noGrp="1"/>
          </p:cNvSpPr>
          <p:nvPr>
            <p:ph type="body" orient="vert" idx="1"/>
          </p:nvPr>
        </p:nvSpPr>
        <p:spPr>
          <a:xfrm>
            <a:off x="1219200" y="549275"/>
            <a:ext cx="16306800" cy="11703050"/>
          </a:xfrm>
          <a:prstGeom prst="rect">
            <a:avLst/>
          </a:prstGeom>
        </p:spPr>
        <p:txBody>
          <a:bodyPr vert="eaVert"/>
          <a:lstStyle/>
          <a:p>
            <a:pPr lvl="0"/>
            <a:r>
              <a:rPr lang="fi-FI" smtClean="0"/>
              <a:t>Click to edit Master text styles</a:t>
            </a:r>
          </a:p>
          <a:p>
            <a:pPr lvl="1"/>
            <a:r>
              <a:rPr lang="fi-FI" smtClean="0"/>
              <a:t>Second level</a:t>
            </a:r>
          </a:p>
          <a:p>
            <a:pPr lvl="2"/>
            <a:r>
              <a:rPr lang="fi-FI" smtClean="0"/>
              <a:t>Third level</a:t>
            </a:r>
          </a:p>
          <a:p>
            <a:pPr lvl="3"/>
            <a:r>
              <a:rPr lang="fi-FI" smtClean="0"/>
              <a:t>Fourth level</a:t>
            </a:r>
          </a:p>
          <a:p>
            <a:pPr lvl="4"/>
            <a:r>
              <a:rPr lang="fi-FI" smtClean="0"/>
              <a:t>Fifth level</a:t>
            </a:r>
            <a:endParaRPr lang="en-US"/>
          </a:p>
        </p:txBody>
      </p:sp>
    </p:spTree>
    <p:extLst>
      <p:ext uri="{BB962C8B-B14F-4D97-AF65-F5344CB8AC3E}">
        <p14:creationId xmlns:p14="http://schemas.microsoft.com/office/powerpoint/2010/main" val="26382768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Overview + Logo">
    <p:spTree>
      <p:nvGrpSpPr>
        <p:cNvPr id="1" name=""/>
        <p:cNvGrpSpPr/>
        <p:nvPr/>
      </p:nvGrpSpPr>
      <p:grpSpPr>
        <a:xfrm>
          <a:off x="0" y="0"/>
          <a:ext cx="0" cy="0"/>
          <a:chOff x="0" y="0"/>
          <a:chExt cx="0" cy="0"/>
        </a:xfrm>
      </p:grpSpPr>
      <p:pic>
        <p:nvPicPr>
          <p:cNvPr id="5" name="pasted-image.pdf"/>
          <p:cNvPicPr/>
          <p:nvPr/>
        </p:nvPicPr>
        <p:blipFill>
          <a:blip r:embed="rId2"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Overview + Logo + Box">
    <p:spTree>
      <p:nvGrpSpPr>
        <p:cNvPr id="1" name=""/>
        <p:cNvGrpSpPr/>
        <p:nvPr/>
      </p:nvGrpSpPr>
      <p:grpSpPr>
        <a:xfrm>
          <a:off x="0" y="0"/>
          <a:ext cx="0" cy="0"/>
          <a:chOff x="0" y="0"/>
          <a:chExt cx="0" cy="0"/>
        </a:xfrm>
      </p:grpSpPr>
      <p:pic>
        <p:nvPicPr>
          <p:cNvPr id="7" name="pasted-image.pdf"/>
          <p:cNvPicPr/>
          <p:nvPr/>
        </p:nvPicPr>
        <p:blipFill>
          <a:blip r:embed="rId2"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
        <p:nvSpPr>
          <p:cNvPr id="8" name="Shape 8"/>
          <p:cNvSpPr/>
          <p:nvPr/>
        </p:nvSpPr>
        <p:spPr>
          <a:xfrm>
            <a:off x="641217" y="636283"/>
            <a:ext cx="20320001" cy="12443433"/>
          </a:xfrm>
          <a:prstGeom prst="rect">
            <a:avLst/>
          </a:prstGeom>
          <a:solidFill>
            <a:srgbClr val="F2F2F2">
              <a:alpha val="80000"/>
            </a:srgbClr>
          </a:solidFill>
          <a:ln w="12700">
            <a:miter lim="400000"/>
          </a:ln>
        </p:spPr>
        <p:txBody>
          <a:bodyPr lIns="45719" rIns="45719" anchor="ctr"/>
          <a:lstStyle/>
          <a:p>
            <a:pPr lvl="0" defTabSz="914400">
              <a:defRPr sz="1800">
                <a:latin typeface="Calibri"/>
                <a:ea typeface="Calibri"/>
                <a:cs typeface="Calibri"/>
                <a:sym typeface="Calibri"/>
              </a:defRPr>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London">
    <p:spTree>
      <p:nvGrpSpPr>
        <p:cNvPr id="1" name=""/>
        <p:cNvGrpSpPr/>
        <p:nvPr/>
      </p:nvGrpSpPr>
      <p:grpSpPr>
        <a:xfrm>
          <a:off x="0" y="0"/>
          <a:ext cx="0" cy="0"/>
          <a:chOff x="0" y="0"/>
          <a:chExt cx="0" cy="0"/>
        </a:xfrm>
      </p:grpSpPr>
      <p:pic>
        <p:nvPicPr>
          <p:cNvPr id="10" name="pasted-image-small.png"/>
          <p:cNvPicPr/>
          <p:nvPr/>
        </p:nvPicPr>
        <p:blipFill>
          <a:blip r:embed="rId2" cstate="email">
            <a:extLst>
              <a:ext uri="{28A0092B-C50C-407E-A947-70E740481C1C}">
                <a14:useLocalDpi xmlns:a14="http://schemas.microsoft.com/office/drawing/2010/main"/>
              </a:ext>
            </a:extLst>
          </a:blip>
          <a:stretch>
            <a:fillRect/>
          </a:stretch>
        </p:blipFill>
        <p:spPr>
          <a:xfrm>
            <a:off x="1255" y="0"/>
            <a:ext cx="24388898" cy="16261250"/>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London + Logo">
    <p:spTree>
      <p:nvGrpSpPr>
        <p:cNvPr id="1" name=""/>
        <p:cNvGrpSpPr/>
        <p:nvPr/>
      </p:nvGrpSpPr>
      <p:grpSpPr>
        <a:xfrm>
          <a:off x="0" y="0"/>
          <a:ext cx="0" cy="0"/>
          <a:chOff x="0" y="0"/>
          <a:chExt cx="0" cy="0"/>
        </a:xfrm>
      </p:grpSpPr>
      <p:pic>
        <p:nvPicPr>
          <p:cNvPr id="12" name="pasted-image-small.png"/>
          <p:cNvPicPr/>
          <p:nvPr/>
        </p:nvPicPr>
        <p:blipFill>
          <a:blip r:embed="rId2" cstate="email">
            <a:extLst>
              <a:ext uri="{28A0092B-C50C-407E-A947-70E740481C1C}">
                <a14:useLocalDpi xmlns:a14="http://schemas.microsoft.com/office/drawing/2010/main"/>
              </a:ext>
            </a:extLst>
          </a:blip>
          <a:stretch>
            <a:fillRect/>
          </a:stretch>
        </p:blipFill>
        <p:spPr>
          <a:xfrm>
            <a:off x="1255" y="0"/>
            <a:ext cx="24388898" cy="16261250"/>
          </a:xfrm>
          <a:prstGeom prst="rect">
            <a:avLst/>
          </a:prstGeom>
          <a:ln w="12700">
            <a:miter lim="400000"/>
          </a:ln>
        </p:spPr>
      </p:pic>
      <p:pic>
        <p:nvPicPr>
          <p:cNvPr id="13" name="pasted-image.pdf"/>
          <p:cNvPicPr/>
          <p:nvPr/>
        </p:nvPicPr>
        <p:blipFill>
          <a:blip r:embed="rId3"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Avalon">
    <p:spTree>
      <p:nvGrpSpPr>
        <p:cNvPr id="1" name=""/>
        <p:cNvGrpSpPr/>
        <p:nvPr/>
      </p:nvGrpSpPr>
      <p:grpSpPr>
        <a:xfrm>
          <a:off x="0" y="0"/>
          <a:ext cx="0" cy="0"/>
          <a:chOff x="0" y="0"/>
          <a:chExt cx="0" cy="0"/>
        </a:xfrm>
      </p:grpSpPr>
      <p:pic>
        <p:nvPicPr>
          <p:cNvPr id="19" name="pasted-image.png"/>
          <p:cNvPicPr/>
          <p:nvPr/>
        </p:nvPicPr>
        <p:blipFill>
          <a:blip r:embed="rId2">
            <a:extLst/>
          </a:blip>
          <a:stretch>
            <a:fillRect/>
          </a:stretch>
        </p:blipFill>
        <p:spPr>
          <a:xfrm>
            <a:off x="-42753" y="-799311"/>
            <a:ext cx="24469506" cy="14515311"/>
          </a:xfrm>
          <a:prstGeom prst="rect">
            <a:avLst/>
          </a:prstGeom>
          <a:ln w="12700">
            <a:miter lim="400000"/>
          </a:ln>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Avalon + Logo">
    <p:spTree>
      <p:nvGrpSpPr>
        <p:cNvPr id="1" name=""/>
        <p:cNvGrpSpPr/>
        <p:nvPr/>
      </p:nvGrpSpPr>
      <p:grpSpPr>
        <a:xfrm>
          <a:off x="0" y="0"/>
          <a:ext cx="0" cy="0"/>
          <a:chOff x="0" y="0"/>
          <a:chExt cx="0" cy="0"/>
        </a:xfrm>
      </p:grpSpPr>
      <p:pic>
        <p:nvPicPr>
          <p:cNvPr id="21" name="pasted-image.png"/>
          <p:cNvPicPr/>
          <p:nvPr/>
        </p:nvPicPr>
        <p:blipFill>
          <a:blip r:embed="rId2">
            <a:extLst/>
          </a:blip>
          <a:stretch>
            <a:fillRect/>
          </a:stretch>
        </p:blipFill>
        <p:spPr>
          <a:xfrm>
            <a:off x="-42753" y="-799311"/>
            <a:ext cx="24469506" cy="14515311"/>
          </a:xfrm>
          <a:prstGeom prst="rect">
            <a:avLst/>
          </a:prstGeom>
          <a:ln w="12700">
            <a:miter lim="400000"/>
          </a:ln>
        </p:spPr>
      </p:pic>
      <p:pic>
        <p:nvPicPr>
          <p:cNvPr id="22" name="pasted-image.pdf"/>
          <p:cNvPicPr/>
          <p:nvPr/>
        </p:nvPicPr>
        <p:blipFill>
          <a:blip r:embed="rId3"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Avalon + Logo + Box">
    <p:spTree>
      <p:nvGrpSpPr>
        <p:cNvPr id="1" name=""/>
        <p:cNvGrpSpPr/>
        <p:nvPr/>
      </p:nvGrpSpPr>
      <p:grpSpPr>
        <a:xfrm>
          <a:off x="0" y="0"/>
          <a:ext cx="0" cy="0"/>
          <a:chOff x="0" y="0"/>
          <a:chExt cx="0" cy="0"/>
        </a:xfrm>
      </p:grpSpPr>
      <p:pic>
        <p:nvPicPr>
          <p:cNvPr id="24" name="pasted-image.png"/>
          <p:cNvPicPr/>
          <p:nvPr/>
        </p:nvPicPr>
        <p:blipFill>
          <a:blip r:embed="rId2">
            <a:extLst/>
          </a:blip>
          <a:stretch>
            <a:fillRect/>
          </a:stretch>
        </p:blipFill>
        <p:spPr>
          <a:xfrm>
            <a:off x="-42753" y="-799311"/>
            <a:ext cx="24469506" cy="14515311"/>
          </a:xfrm>
          <a:prstGeom prst="rect">
            <a:avLst/>
          </a:prstGeom>
          <a:ln w="12700">
            <a:miter lim="400000"/>
          </a:ln>
        </p:spPr>
      </p:pic>
      <p:pic>
        <p:nvPicPr>
          <p:cNvPr id="25" name="pasted-image.pdf"/>
          <p:cNvPicPr/>
          <p:nvPr/>
        </p:nvPicPr>
        <p:blipFill>
          <a:blip r:embed="rId3"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
        <p:nvSpPr>
          <p:cNvPr id="26" name="Shape 26"/>
          <p:cNvSpPr/>
          <p:nvPr/>
        </p:nvSpPr>
        <p:spPr>
          <a:xfrm>
            <a:off x="641217" y="636283"/>
            <a:ext cx="20320001" cy="12443433"/>
          </a:xfrm>
          <a:prstGeom prst="rect">
            <a:avLst/>
          </a:prstGeom>
          <a:solidFill>
            <a:srgbClr val="F2F2F2">
              <a:alpha val="80000"/>
            </a:srgbClr>
          </a:solidFill>
          <a:ln w="12700">
            <a:miter lim="400000"/>
          </a:ln>
        </p:spPr>
        <p:txBody>
          <a:bodyPr lIns="45719" rIns="45719" anchor="ctr"/>
          <a:lstStyle/>
          <a:p>
            <a:pPr lvl="0" defTabSz="914400">
              <a:defRPr sz="1800">
                <a:latin typeface="Calibri"/>
                <a:ea typeface="Calibri"/>
                <a:cs typeface="Calibri"/>
                <a:sym typeface="Calibri"/>
              </a:defRPr>
            </a:pPr>
            <a:endParaRPr/>
          </a:p>
        </p:txBody>
      </p:sp>
      <p:pic>
        <p:nvPicPr>
          <p:cNvPr id="27" name="pasted-image.pdf"/>
          <p:cNvPicPr/>
          <p:nvPr/>
        </p:nvPicPr>
        <p:blipFill>
          <a:blip r:embed="rId3" cstate="email">
            <a:extLst>
              <a:ext uri="{28A0092B-C50C-407E-A947-70E740481C1C}">
                <a14:useLocalDpi xmlns:a14="http://schemas.microsoft.com/office/drawing/2010/main"/>
              </a:ext>
            </a:extLst>
          </a:blip>
          <a:stretch>
            <a:fillRect/>
          </a:stretch>
        </p:blipFill>
        <p:spPr>
          <a:xfrm rot="5400000">
            <a:off x="23101870" y="1566009"/>
            <a:ext cx="1502924" cy="321462"/>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828800" y="4260850"/>
            <a:ext cx="20726400" cy="2940050"/>
          </a:xfrm>
          <a:prstGeom prst="rect">
            <a:avLst/>
          </a:prstGeom>
        </p:spPr>
        <p:txBody>
          <a:bodyPr vert="horz"/>
          <a:lstStyle/>
          <a:p>
            <a:r>
              <a:rPr lang="fi-FI" smtClean="0"/>
              <a:t>Click to edit Master title style</a:t>
            </a:r>
            <a:endParaRPr lang="en-US"/>
          </a:p>
        </p:txBody>
      </p:sp>
      <p:sp>
        <p:nvSpPr>
          <p:cNvPr id="3" name="Subtitle 2"/>
          <p:cNvSpPr>
            <a:spLocks noGrp="1"/>
          </p:cNvSpPr>
          <p:nvPr>
            <p:ph type="subTitle" idx="1"/>
          </p:nvPr>
        </p:nvSpPr>
        <p:spPr>
          <a:xfrm>
            <a:off x="3657600" y="7772400"/>
            <a:ext cx="17068800" cy="35052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fi-FI" smtClean="0"/>
              <a:t>Click to edit Master subtitle style</a:t>
            </a:r>
            <a:endParaRPr lang="en-US"/>
          </a:p>
        </p:txBody>
      </p:sp>
    </p:spTree>
    <p:extLst>
      <p:ext uri="{BB962C8B-B14F-4D97-AF65-F5344CB8AC3E}">
        <p14:creationId xmlns:p14="http://schemas.microsoft.com/office/powerpoint/2010/main" val="2091903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4.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theme" Target="../theme/theme2.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TableBackground.png"/>
          <p:cNvPicPr/>
          <p:nvPr/>
        </p:nvPicPr>
        <p:blipFill>
          <a:blip r:embed="rId10" cstate="email">
            <a:extLst>
              <a:ext uri="{28A0092B-C50C-407E-A947-70E740481C1C}">
                <a14:useLocalDpi xmlns:a14="http://schemas.microsoft.com/office/drawing/2010/main"/>
              </a:ext>
            </a:extLst>
          </a:blip>
          <a:stretch>
            <a:fillRect/>
          </a:stretch>
        </p:blipFill>
        <p:spPr>
          <a:xfrm>
            <a:off x="315" y="-1473200"/>
            <a:ext cx="24553520" cy="16383000"/>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5" r:id="rId6"/>
    <p:sldLayoutId id="2147483656" r:id="rId7"/>
    <p:sldLayoutId id="2147483657" r:id="rId8"/>
  </p:sldLayoutIdLst>
  <p:transition spd="med"/>
  <p:txStyles>
    <p:titleStyle>
      <a:lvl1pPr algn="ctr">
        <a:defRPr sz="11600">
          <a:latin typeface="Calibri"/>
          <a:ea typeface="Calibri"/>
          <a:cs typeface="Calibri"/>
          <a:sym typeface="Calibri"/>
        </a:defRPr>
      </a:lvl1pPr>
      <a:lvl2pPr algn="ctr">
        <a:defRPr sz="11600">
          <a:latin typeface="Calibri"/>
          <a:ea typeface="Calibri"/>
          <a:cs typeface="Calibri"/>
          <a:sym typeface="Calibri"/>
        </a:defRPr>
      </a:lvl2pPr>
      <a:lvl3pPr algn="ctr">
        <a:defRPr sz="11600">
          <a:latin typeface="Calibri"/>
          <a:ea typeface="Calibri"/>
          <a:cs typeface="Calibri"/>
          <a:sym typeface="Calibri"/>
        </a:defRPr>
      </a:lvl3pPr>
      <a:lvl4pPr algn="ctr">
        <a:defRPr sz="11600">
          <a:latin typeface="Calibri"/>
          <a:ea typeface="Calibri"/>
          <a:cs typeface="Calibri"/>
          <a:sym typeface="Calibri"/>
        </a:defRPr>
      </a:lvl4pPr>
      <a:lvl5pPr algn="ctr">
        <a:defRPr sz="11600">
          <a:latin typeface="Calibri"/>
          <a:ea typeface="Calibri"/>
          <a:cs typeface="Calibri"/>
          <a:sym typeface="Calibri"/>
        </a:defRPr>
      </a:lvl5pPr>
      <a:lvl6pPr algn="ctr">
        <a:defRPr sz="11600">
          <a:latin typeface="Calibri"/>
          <a:ea typeface="Calibri"/>
          <a:cs typeface="Calibri"/>
          <a:sym typeface="Calibri"/>
        </a:defRPr>
      </a:lvl6pPr>
      <a:lvl7pPr algn="ctr">
        <a:defRPr sz="11600">
          <a:latin typeface="Calibri"/>
          <a:ea typeface="Calibri"/>
          <a:cs typeface="Calibri"/>
          <a:sym typeface="Calibri"/>
        </a:defRPr>
      </a:lvl7pPr>
      <a:lvl8pPr algn="ctr">
        <a:defRPr sz="11600">
          <a:latin typeface="Calibri"/>
          <a:ea typeface="Calibri"/>
          <a:cs typeface="Calibri"/>
          <a:sym typeface="Calibri"/>
        </a:defRPr>
      </a:lvl8pPr>
      <a:lvl9pPr algn="ctr">
        <a:defRPr sz="11600">
          <a:latin typeface="Calibri"/>
          <a:ea typeface="Calibri"/>
          <a:cs typeface="Calibri"/>
          <a:sym typeface="Calibri"/>
        </a:defRPr>
      </a:lvl9pPr>
    </p:titleStyle>
    <p:bodyStyle>
      <a:lvl1pPr marL="900112" indent="-900112">
        <a:spcBef>
          <a:spcPts val="700"/>
        </a:spcBef>
        <a:buSzPct val="100000"/>
        <a:buFont typeface="Arial"/>
        <a:buChar char="•"/>
        <a:defRPr sz="8400">
          <a:latin typeface="Calibri"/>
          <a:ea typeface="Calibri"/>
          <a:cs typeface="Calibri"/>
          <a:sym typeface="Calibri"/>
        </a:defRPr>
      </a:lvl1pPr>
      <a:lvl2pPr marL="1314450" indent="-857250">
        <a:spcBef>
          <a:spcPts val="700"/>
        </a:spcBef>
        <a:buSzPct val="100000"/>
        <a:buFont typeface="Arial"/>
        <a:buChar char="–"/>
        <a:defRPr sz="8400">
          <a:latin typeface="Calibri"/>
          <a:ea typeface="Calibri"/>
          <a:cs typeface="Calibri"/>
          <a:sym typeface="Calibri"/>
        </a:defRPr>
      </a:lvl2pPr>
      <a:lvl3pPr marL="1714500" indent="-800100">
        <a:spcBef>
          <a:spcPts val="700"/>
        </a:spcBef>
        <a:buSzPct val="100000"/>
        <a:buFont typeface="Arial"/>
        <a:buChar char="•"/>
        <a:defRPr sz="8400">
          <a:latin typeface="Calibri"/>
          <a:ea typeface="Calibri"/>
          <a:cs typeface="Calibri"/>
          <a:sym typeface="Calibri"/>
        </a:defRPr>
      </a:lvl3pPr>
      <a:lvl4pPr marL="2331720" indent="-960120">
        <a:spcBef>
          <a:spcPts val="700"/>
        </a:spcBef>
        <a:buSzPct val="100000"/>
        <a:buFont typeface="Arial"/>
        <a:buChar char="–"/>
        <a:defRPr sz="8400">
          <a:latin typeface="Calibri"/>
          <a:ea typeface="Calibri"/>
          <a:cs typeface="Calibri"/>
          <a:sym typeface="Calibri"/>
        </a:defRPr>
      </a:lvl4pPr>
      <a:lvl5pPr marL="2788920" indent="-960120">
        <a:spcBef>
          <a:spcPts val="700"/>
        </a:spcBef>
        <a:buSzPct val="100000"/>
        <a:buFont typeface="Arial"/>
        <a:buChar char="»"/>
        <a:defRPr sz="8400">
          <a:latin typeface="Calibri"/>
          <a:ea typeface="Calibri"/>
          <a:cs typeface="Calibri"/>
          <a:sym typeface="Calibri"/>
        </a:defRPr>
      </a:lvl5pPr>
      <a:lvl6pPr marL="3246120" indent="-960120">
        <a:spcBef>
          <a:spcPts val="700"/>
        </a:spcBef>
        <a:buSzPct val="100000"/>
        <a:buFont typeface="Arial"/>
        <a:buChar char="•"/>
        <a:defRPr sz="8400">
          <a:latin typeface="Calibri"/>
          <a:ea typeface="Calibri"/>
          <a:cs typeface="Calibri"/>
          <a:sym typeface="Calibri"/>
        </a:defRPr>
      </a:lvl6pPr>
      <a:lvl7pPr marL="3703320" indent="-960120">
        <a:spcBef>
          <a:spcPts val="700"/>
        </a:spcBef>
        <a:buSzPct val="100000"/>
        <a:buFont typeface="Arial"/>
        <a:buChar char="•"/>
        <a:defRPr sz="8400">
          <a:latin typeface="Calibri"/>
          <a:ea typeface="Calibri"/>
          <a:cs typeface="Calibri"/>
          <a:sym typeface="Calibri"/>
        </a:defRPr>
      </a:lvl7pPr>
      <a:lvl8pPr marL="4160520" indent="-960120">
        <a:spcBef>
          <a:spcPts val="700"/>
        </a:spcBef>
        <a:buSzPct val="100000"/>
        <a:buFont typeface="Arial"/>
        <a:buChar char="•"/>
        <a:defRPr sz="8400">
          <a:latin typeface="Calibri"/>
          <a:ea typeface="Calibri"/>
          <a:cs typeface="Calibri"/>
          <a:sym typeface="Calibri"/>
        </a:defRPr>
      </a:lvl8pPr>
      <a:lvl9pPr marL="4617720" indent="-960120">
        <a:spcBef>
          <a:spcPts val="700"/>
        </a:spcBef>
        <a:buSzPct val="100000"/>
        <a:buFont typeface="Arial"/>
        <a:buChar char="•"/>
        <a:defRPr sz="8400">
          <a:latin typeface="Calibri"/>
          <a:ea typeface="Calibri"/>
          <a:cs typeface="Calibri"/>
          <a:sym typeface="Calibri"/>
        </a:defRPr>
      </a:lvl9pPr>
    </p:bodyStyle>
    <p:otherStyle>
      <a:lvl1pPr algn="r">
        <a:defRPr sz="3200">
          <a:solidFill>
            <a:schemeClr val="tx1"/>
          </a:solidFill>
          <a:latin typeface="+mn-lt"/>
          <a:ea typeface="+mn-ea"/>
          <a:cs typeface="+mn-cs"/>
          <a:sym typeface="Calibri"/>
        </a:defRPr>
      </a:lvl1pPr>
      <a:lvl2pPr indent="457200" algn="r">
        <a:defRPr sz="3200">
          <a:solidFill>
            <a:schemeClr val="tx1"/>
          </a:solidFill>
          <a:latin typeface="+mn-lt"/>
          <a:ea typeface="+mn-ea"/>
          <a:cs typeface="+mn-cs"/>
          <a:sym typeface="Calibri"/>
        </a:defRPr>
      </a:lvl2pPr>
      <a:lvl3pPr indent="914400" algn="r">
        <a:defRPr sz="3200">
          <a:solidFill>
            <a:schemeClr val="tx1"/>
          </a:solidFill>
          <a:latin typeface="+mn-lt"/>
          <a:ea typeface="+mn-ea"/>
          <a:cs typeface="+mn-cs"/>
          <a:sym typeface="Calibri"/>
        </a:defRPr>
      </a:lvl3pPr>
      <a:lvl4pPr indent="1371600" algn="r">
        <a:defRPr sz="3200">
          <a:solidFill>
            <a:schemeClr val="tx1"/>
          </a:solidFill>
          <a:latin typeface="+mn-lt"/>
          <a:ea typeface="+mn-ea"/>
          <a:cs typeface="+mn-cs"/>
          <a:sym typeface="Calibri"/>
        </a:defRPr>
      </a:lvl4pPr>
      <a:lvl5pPr indent="1828800" algn="r">
        <a:defRPr sz="3200">
          <a:solidFill>
            <a:schemeClr val="tx1"/>
          </a:solidFill>
          <a:latin typeface="+mn-lt"/>
          <a:ea typeface="+mn-ea"/>
          <a:cs typeface="+mn-cs"/>
          <a:sym typeface="Calibri"/>
        </a:defRPr>
      </a:lvl5pPr>
      <a:lvl6pPr indent="2286000" algn="r">
        <a:defRPr sz="3200">
          <a:solidFill>
            <a:schemeClr val="tx1"/>
          </a:solidFill>
          <a:latin typeface="+mn-lt"/>
          <a:ea typeface="+mn-ea"/>
          <a:cs typeface="+mn-cs"/>
          <a:sym typeface="Calibri"/>
        </a:defRPr>
      </a:lvl6pPr>
      <a:lvl7pPr indent="2743200" algn="r">
        <a:defRPr sz="3200">
          <a:solidFill>
            <a:schemeClr val="tx1"/>
          </a:solidFill>
          <a:latin typeface="+mn-lt"/>
          <a:ea typeface="+mn-ea"/>
          <a:cs typeface="+mn-cs"/>
          <a:sym typeface="Calibri"/>
        </a:defRPr>
      </a:lvl7pPr>
      <a:lvl8pPr indent="3200400" algn="r">
        <a:defRPr sz="3200">
          <a:solidFill>
            <a:schemeClr val="tx1"/>
          </a:solidFill>
          <a:latin typeface="+mn-lt"/>
          <a:ea typeface="+mn-ea"/>
          <a:cs typeface="+mn-cs"/>
          <a:sym typeface="Calibri"/>
        </a:defRPr>
      </a:lvl8pPr>
      <a:lvl9pPr indent="3657600" algn="r">
        <a:defRPr sz="3200">
          <a:solidFill>
            <a:schemeClr val="tx1"/>
          </a:solidFill>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FFFFFF"/>
        </a:solidFill>
        <a:effectLst/>
      </p:bgPr>
    </p:bg>
    <p:spTree>
      <p:nvGrpSpPr>
        <p:cNvPr id="1" name=""/>
        <p:cNvGrpSpPr/>
        <p:nvPr/>
      </p:nvGrpSpPr>
      <p:grpSpPr>
        <a:xfrm>
          <a:off x="0" y="0"/>
          <a:ext cx="0" cy="0"/>
          <a:chOff x="0" y="0"/>
          <a:chExt cx="0" cy="0"/>
        </a:xfrm>
      </p:grpSpPr>
      <p:pic>
        <p:nvPicPr>
          <p:cNvPr id="3073" name="Picture 1" descr="pasted-image-small.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24388763" cy="1626076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pic>
        <p:nvPicPr>
          <p:cNvPr id="3074" name="Picture 2" descr="pasted-image.pdf"/>
          <p:cNvPicPr>
            <a:picLocks noChangeAspect="1"/>
          </p:cNvPicPr>
          <p:nvPr/>
        </p:nvPicPr>
        <p:blipFill>
          <a:blip r:embed="rId14" cstate="email">
            <a:extLst>
              <a:ext uri="{28A0092B-C50C-407E-A947-70E740481C1C}">
                <a14:useLocalDpi xmlns:a14="http://schemas.microsoft.com/office/drawing/2010/main"/>
              </a:ext>
            </a:extLst>
          </a:blip>
          <a:srcRect/>
          <a:stretch>
            <a:fillRect/>
          </a:stretch>
        </p:blipFill>
        <p:spPr bwMode="auto">
          <a:xfrm rot="5400000">
            <a:off x="23100506" y="1566069"/>
            <a:ext cx="1503363" cy="3206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3075" name="Rectangle 3"/>
          <p:cNvSpPr>
            <a:spLocks/>
          </p:cNvSpPr>
          <p:nvPr/>
        </p:nvSpPr>
        <p:spPr bwMode="auto">
          <a:xfrm>
            <a:off x="639763" y="609600"/>
            <a:ext cx="20320000" cy="12444413"/>
          </a:xfrm>
          <a:prstGeom prst="rect">
            <a:avLst/>
          </a:prstGeom>
          <a:solidFill>
            <a:srgbClr val="F2F2F2">
              <a:alpha val="79999"/>
            </a:srgbClr>
          </a:solid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45720" rIns="45720" anchor="ctr"/>
          <a:lstStyle/>
          <a:p>
            <a:pPr marL="438150" indent="-209550" algn="l" defTabSz="457200" rtl="0" fontAlgn="base" hangingPunct="0">
              <a:spcBef>
                <a:spcPct val="0"/>
              </a:spcBef>
              <a:spcAft>
                <a:spcPct val="0"/>
              </a:spcAft>
            </a:pPr>
            <a:endParaRPr lang="en-US" sz="2300" kern="1200" smtClean="0">
              <a:solidFill>
                <a:srgbClr val="000000"/>
              </a:solidFill>
              <a:latin typeface="Sharp Sans No1" charset="0"/>
              <a:ea typeface="ＭＳ Ｐゴシック" charset="0"/>
              <a:cs typeface="Sharp Sans No1" charset="0"/>
              <a:sym typeface="Sharp Sans No1" charset="0"/>
            </a:endParaRPr>
          </a:p>
          <a:p>
            <a:pPr marL="438150" indent="-209550" algn="l" defTabSz="457200" rtl="0" fontAlgn="base" hangingPunct="0">
              <a:spcBef>
                <a:spcPct val="0"/>
              </a:spcBef>
              <a:spcAft>
                <a:spcPct val="0"/>
              </a:spcAft>
            </a:pPr>
            <a:endParaRPr lang="en-US" sz="1600" kern="1200" smtClean="0">
              <a:solidFill>
                <a:srgbClr val="000000"/>
              </a:solidFill>
              <a:latin typeface="Cambria" charset="0"/>
              <a:ea typeface="ＭＳ Ｐゴシック" charset="0"/>
              <a:cs typeface="Cambria" charset="0"/>
              <a:sym typeface="Cambria" charset="0"/>
            </a:endParaRPr>
          </a:p>
          <a:p>
            <a:pPr marL="438150" indent="-209550" algn="l" defTabSz="457200" rtl="0" fontAlgn="base" hangingPunct="0">
              <a:spcBef>
                <a:spcPct val="0"/>
              </a:spcBef>
              <a:spcAft>
                <a:spcPct val="0"/>
              </a:spcAft>
            </a:pPr>
            <a:endParaRPr lang="en-US" sz="1600" kern="1200" smtClean="0">
              <a:solidFill>
                <a:srgbClr val="000000"/>
              </a:solidFill>
              <a:latin typeface="Cambria" charset="0"/>
              <a:ea typeface="ＭＳ Ｐゴシック" charset="0"/>
              <a:cs typeface="Cambria" charset="0"/>
              <a:sym typeface="Cambria" charset="0"/>
            </a:endParaRPr>
          </a:p>
          <a:p>
            <a:pPr marL="438150" indent="-209550" algn="l" defTabSz="457200" rtl="0" fontAlgn="base" hangingPunct="0">
              <a:spcBef>
                <a:spcPct val="0"/>
              </a:spcBef>
              <a:spcAft>
                <a:spcPct val="0"/>
              </a:spcAft>
              <a:buSzPct val="100000"/>
              <a:buFontTx/>
              <a:buChar char="•"/>
            </a:pPr>
            <a:endParaRPr lang="en-US" sz="1600" kern="1200" baseline="30000" smtClean="0">
              <a:solidFill>
                <a:srgbClr val="000000"/>
              </a:solidFill>
              <a:latin typeface="Cambria" charset="0"/>
              <a:ea typeface="ＭＳ Ｐゴシック" charset="0"/>
              <a:cs typeface="Cambria" charset="0"/>
              <a:sym typeface="Cambria" charset="0"/>
            </a:endParaRPr>
          </a:p>
        </p:txBody>
      </p:sp>
    </p:spTree>
    <p:extLst>
      <p:ext uri="{BB962C8B-B14F-4D97-AF65-F5344CB8AC3E}">
        <p14:creationId xmlns:p14="http://schemas.microsoft.com/office/powerpoint/2010/main" val="3314591022"/>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ctr" rtl="0" fontAlgn="base" hangingPunct="0">
        <a:spcBef>
          <a:spcPct val="0"/>
        </a:spcBef>
        <a:spcAft>
          <a:spcPct val="0"/>
        </a:spcAft>
        <a:defRPr sz="11600">
          <a:solidFill>
            <a:srgbClr val="000000"/>
          </a:solidFill>
          <a:latin typeface="+mj-lt"/>
          <a:ea typeface="+mj-ea"/>
          <a:cs typeface="+mj-cs"/>
          <a:sym typeface="Calibri" charset="0"/>
        </a:defRPr>
      </a:lvl1pPr>
      <a:lvl2pPr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2pPr>
      <a:lvl3pPr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3pPr>
      <a:lvl4pPr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4pPr>
      <a:lvl5pPr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5pPr>
      <a:lvl6pPr marL="457200"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6pPr>
      <a:lvl7pPr marL="914400"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7pPr>
      <a:lvl8pPr marL="1371600"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8pPr>
      <a:lvl9pPr marL="1828800" algn="ctr" rtl="0" fontAlgn="base" hangingPunct="0">
        <a:spcBef>
          <a:spcPct val="0"/>
        </a:spcBef>
        <a:spcAft>
          <a:spcPct val="0"/>
        </a:spcAft>
        <a:defRPr sz="11600">
          <a:solidFill>
            <a:srgbClr val="000000"/>
          </a:solidFill>
          <a:latin typeface="Calibri" charset="0"/>
          <a:ea typeface="ＭＳ Ｐゴシック" charset="0"/>
          <a:cs typeface="Calibri" charset="0"/>
          <a:sym typeface="Calibri" charset="0"/>
        </a:defRPr>
      </a:lvl9pPr>
    </p:titleStyle>
    <p:bodyStyle>
      <a:lvl1pPr marL="900113" indent="-900113" algn="l" rtl="0" fontAlgn="base" hangingPunct="0">
        <a:spcBef>
          <a:spcPts val="700"/>
        </a:spcBef>
        <a:spcAft>
          <a:spcPct val="0"/>
        </a:spcAft>
        <a:buSzPct val="100000"/>
        <a:buFont typeface="Arial" charset="0"/>
        <a:buChar char="•"/>
        <a:defRPr sz="8400">
          <a:solidFill>
            <a:srgbClr val="000000"/>
          </a:solidFill>
          <a:latin typeface="+mn-lt"/>
          <a:ea typeface="+mn-ea"/>
          <a:cs typeface="+mn-cs"/>
          <a:sym typeface="Calibri" charset="0"/>
        </a:defRPr>
      </a:lvl1pPr>
      <a:lvl2pPr marL="1314450" indent="-8572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2pPr>
      <a:lvl3pPr marL="1714500" indent="-80010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3pPr>
      <a:lvl4pPr marL="23304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4pPr>
      <a:lvl5pPr marL="27876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5pPr>
      <a:lvl6pPr marL="32448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6pPr>
      <a:lvl7pPr marL="37020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7pPr>
      <a:lvl8pPr marL="41592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8pPr>
      <a:lvl9pPr marL="4616450" indent="-958850" algn="l" rtl="0" fontAlgn="base" hangingPunct="0">
        <a:spcBef>
          <a:spcPts val="700"/>
        </a:spcBef>
        <a:spcAft>
          <a:spcPct val="0"/>
        </a:spcAft>
        <a:buSzPct val="100000"/>
        <a:buFont typeface="Arial" charset="0"/>
        <a:buChar char="»"/>
        <a:defRPr sz="8400">
          <a:solidFill>
            <a:srgbClr val="000000"/>
          </a:solidFill>
          <a:latin typeface="+mn-lt"/>
          <a:ea typeface="Calibri" charset="0"/>
          <a:cs typeface="+mn-cs"/>
          <a:sym typeface="Calibri"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33.bin"/><Relationship Id="rId3" Type="http://schemas.openxmlformats.org/officeDocument/2006/relationships/notesSlide" Target="../notesSlides/notesSlide2.xml"/><Relationship Id="rId7" Type="http://schemas.openxmlformats.org/officeDocument/2006/relationships/image" Target="../media/image10.png"/><Relationship Id="rId12" Type="http://schemas.openxmlformats.org/officeDocument/2006/relationships/oleObject" Target="../embeddings/oleObject32.bin"/><Relationship Id="rId17" Type="http://schemas.openxmlformats.org/officeDocument/2006/relationships/image" Target="../media/image9.png"/><Relationship Id="rId2" Type="http://schemas.openxmlformats.org/officeDocument/2006/relationships/slideLayout" Target="../slideLayouts/slideLayout10.xml"/><Relationship Id="rId16" Type="http://schemas.openxmlformats.org/officeDocument/2006/relationships/oleObject" Target="../embeddings/oleObject36.bin"/><Relationship Id="rId1" Type="http://schemas.openxmlformats.org/officeDocument/2006/relationships/vmlDrawing" Target="../drawings/vmlDrawing5.vml"/><Relationship Id="rId6" Type="http://schemas.openxmlformats.org/officeDocument/2006/relationships/oleObject" Target="../embeddings/oleObject27.bin"/><Relationship Id="rId11" Type="http://schemas.openxmlformats.org/officeDocument/2006/relationships/oleObject" Target="../embeddings/oleObject31.bin"/><Relationship Id="rId5" Type="http://schemas.openxmlformats.org/officeDocument/2006/relationships/image" Target="../media/image11.png"/><Relationship Id="rId15" Type="http://schemas.openxmlformats.org/officeDocument/2006/relationships/oleObject" Target="../embeddings/oleObject35.bin"/><Relationship Id="rId10" Type="http://schemas.openxmlformats.org/officeDocument/2006/relationships/oleObject" Target="../embeddings/oleObject30.bin"/><Relationship Id="rId4" Type="http://schemas.openxmlformats.org/officeDocument/2006/relationships/oleObject" Target="../embeddings/oleObject26.bin"/><Relationship Id="rId9" Type="http://schemas.openxmlformats.org/officeDocument/2006/relationships/oleObject" Target="../embeddings/oleObject29.bin"/><Relationship Id="rId14" Type="http://schemas.openxmlformats.org/officeDocument/2006/relationships/oleObject" Target="../embeddings/oleObject34.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41.bin"/><Relationship Id="rId13" Type="http://schemas.openxmlformats.org/officeDocument/2006/relationships/oleObject" Target="../embeddings/oleObject45.bin"/><Relationship Id="rId3" Type="http://schemas.openxmlformats.org/officeDocument/2006/relationships/oleObject" Target="../embeddings/oleObject37.bin"/><Relationship Id="rId7" Type="http://schemas.openxmlformats.org/officeDocument/2006/relationships/oleObject" Target="../embeddings/oleObject40.bin"/><Relationship Id="rId12" Type="http://schemas.openxmlformats.org/officeDocument/2006/relationships/oleObject" Target="../embeddings/oleObject44.bin"/><Relationship Id="rId2" Type="http://schemas.openxmlformats.org/officeDocument/2006/relationships/slideLayout" Target="../slideLayouts/slideLayout10.xml"/><Relationship Id="rId1" Type="http://schemas.openxmlformats.org/officeDocument/2006/relationships/vmlDrawing" Target="../drawings/vmlDrawing6.vml"/><Relationship Id="rId6" Type="http://schemas.openxmlformats.org/officeDocument/2006/relationships/oleObject" Target="../embeddings/oleObject39.bin"/><Relationship Id="rId11" Type="http://schemas.openxmlformats.org/officeDocument/2006/relationships/image" Target="../media/image9.png"/><Relationship Id="rId5" Type="http://schemas.openxmlformats.org/officeDocument/2006/relationships/oleObject" Target="../embeddings/oleObject38.bin"/><Relationship Id="rId10" Type="http://schemas.openxmlformats.org/officeDocument/2006/relationships/oleObject" Target="../embeddings/oleObject43.bin"/><Relationship Id="rId4" Type="http://schemas.openxmlformats.org/officeDocument/2006/relationships/image" Target="../media/image10.png"/><Relationship Id="rId9" Type="http://schemas.openxmlformats.org/officeDocument/2006/relationships/oleObject" Target="../embeddings/oleObject42.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9.bin"/><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10.xml"/><Relationship Id="rId1" Type="http://schemas.openxmlformats.org/officeDocument/2006/relationships/vmlDrawing" Target="../drawings/vmlDrawing7.vml"/><Relationship Id="rId6" Type="http://schemas.openxmlformats.org/officeDocument/2006/relationships/image" Target="../media/image9.png"/><Relationship Id="rId5" Type="http://schemas.openxmlformats.org/officeDocument/2006/relationships/oleObject" Target="../embeddings/oleObject47.bin"/><Relationship Id="rId10" Type="http://schemas.openxmlformats.org/officeDocument/2006/relationships/oleObject" Target="../embeddings/oleObject51.bin"/><Relationship Id="rId4" Type="http://schemas.openxmlformats.org/officeDocument/2006/relationships/image" Target="../media/image10.png"/><Relationship Id="rId9" Type="http://schemas.openxmlformats.org/officeDocument/2006/relationships/oleObject" Target="../embeddings/oleObject50.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56.bin"/><Relationship Id="rId13" Type="http://schemas.openxmlformats.org/officeDocument/2006/relationships/oleObject" Target="../embeddings/oleObject61.bin"/><Relationship Id="rId3" Type="http://schemas.openxmlformats.org/officeDocument/2006/relationships/oleObject" Target="../embeddings/oleObject52.bin"/><Relationship Id="rId7" Type="http://schemas.openxmlformats.org/officeDocument/2006/relationships/oleObject" Target="../embeddings/oleObject55.bin"/><Relationship Id="rId12" Type="http://schemas.openxmlformats.org/officeDocument/2006/relationships/oleObject" Target="../embeddings/oleObject60.bin"/><Relationship Id="rId2" Type="http://schemas.openxmlformats.org/officeDocument/2006/relationships/slideLayout" Target="../slideLayouts/slideLayout10.xml"/><Relationship Id="rId1" Type="http://schemas.openxmlformats.org/officeDocument/2006/relationships/vmlDrawing" Target="../drawings/vmlDrawing8.vml"/><Relationship Id="rId6" Type="http://schemas.openxmlformats.org/officeDocument/2006/relationships/oleObject" Target="../embeddings/oleObject54.bin"/><Relationship Id="rId11" Type="http://schemas.openxmlformats.org/officeDocument/2006/relationships/oleObject" Target="../embeddings/oleObject59.bin"/><Relationship Id="rId5" Type="http://schemas.openxmlformats.org/officeDocument/2006/relationships/oleObject" Target="../embeddings/oleObject53.bin"/><Relationship Id="rId10" Type="http://schemas.openxmlformats.org/officeDocument/2006/relationships/oleObject" Target="../embeddings/oleObject58.bin"/><Relationship Id="rId4" Type="http://schemas.openxmlformats.org/officeDocument/2006/relationships/image" Target="../media/image10.png"/><Relationship Id="rId9" Type="http://schemas.openxmlformats.org/officeDocument/2006/relationships/oleObject" Target="../embeddings/oleObject57.bin"/><Relationship Id="rId1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10.xml"/><Relationship Id="rId1" Type="http://schemas.openxmlformats.org/officeDocument/2006/relationships/vmlDrawing" Target="../drawings/vmlDrawing9.v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0.xml"/><Relationship Id="rId1" Type="http://schemas.openxmlformats.org/officeDocument/2006/relationships/vmlDrawing" Target="../drawings/vmlDrawing10.v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0.xml"/><Relationship Id="rId1" Type="http://schemas.openxmlformats.org/officeDocument/2006/relationships/vmlDrawing" Target="../drawings/vmlDrawing11.v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0.xml"/><Relationship Id="rId1" Type="http://schemas.openxmlformats.org/officeDocument/2006/relationships/vmlDrawing" Target="../drawings/vmlDrawing12.v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0.xml"/><Relationship Id="rId1" Type="http://schemas.openxmlformats.org/officeDocument/2006/relationships/vmlDrawing" Target="../drawings/vmlDrawing13.v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10.xml"/><Relationship Id="rId1" Type="http://schemas.openxmlformats.org/officeDocument/2006/relationships/vmlDrawing" Target="../drawings/vmlDrawing14.v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10.xml"/><Relationship Id="rId1" Type="http://schemas.openxmlformats.org/officeDocument/2006/relationships/vmlDrawing" Target="../drawings/vmlDrawing15.v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chart" Target="../charts/chart6.xml"/><Relationship Id="rId13" Type="http://schemas.openxmlformats.org/officeDocument/2006/relationships/chart" Target="../charts/chart11.xml"/><Relationship Id="rId18" Type="http://schemas.openxmlformats.org/officeDocument/2006/relationships/chart" Target="../charts/chart16.xml"/><Relationship Id="rId26" Type="http://schemas.openxmlformats.org/officeDocument/2006/relationships/chart" Target="../charts/chart24.xml"/><Relationship Id="rId3" Type="http://schemas.openxmlformats.org/officeDocument/2006/relationships/chart" Target="../charts/chart1.xml"/><Relationship Id="rId21" Type="http://schemas.openxmlformats.org/officeDocument/2006/relationships/chart" Target="../charts/chart19.xml"/><Relationship Id="rId7" Type="http://schemas.openxmlformats.org/officeDocument/2006/relationships/chart" Target="../charts/chart5.xml"/><Relationship Id="rId12" Type="http://schemas.openxmlformats.org/officeDocument/2006/relationships/chart" Target="../charts/chart10.xml"/><Relationship Id="rId17" Type="http://schemas.openxmlformats.org/officeDocument/2006/relationships/chart" Target="../charts/chart15.xml"/><Relationship Id="rId25" Type="http://schemas.openxmlformats.org/officeDocument/2006/relationships/chart" Target="../charts/chart23.xml"/><Relationship Id="rId2" Type="http://schemas.openxmlformats.org/officeDocument/2006/relationships/image" Target="../media/image8.png"/><Relationship Id="rId16" Type="http://schemas.openxmlformats.org/officeDocument/2006/relationships/chart" Target="../charts/chart14.xml"/><Relationship Id="rId20" Type="http://schemas.openxmlformats.org/officeDocument/2006/relationships/chart" Target="../charts/chart18.xml"/><Relationship Id="rId1" Type="http://schemas.openxmlformats.org/officeDocument/2006/relationships/slideLayout" Target="../slideLayouts/slideLayout3.xml"/><Relationship Id="rId6" Type="http://schemas.openxmlformats.org/officeDocument/2006/relationships/chart" Target="../charts/chart4.xml"/><Relationship Id="rId11" Type="http://schemas.openxmlformats.org/officeDocument/2006/relationships/chart" Target="../charts/chart9.xml"/><Relationship Id="rId24" Type="http://schemas.openxmlformats.org/officeDocument/2006/relationships/chart" Target="../charts/chart22.xml"/><Relationship Id="rId5" Type="http://schemas.openxmlformats.org/officeDocument/2006/relationships/chart" Target="../charts/chart3.xml"/><Relationship Id="rId15" Type="http://schemas.openxmlformats.org/officeDocument/2006/relationships/chart" Target="../charts/chart13.xml"/><Relationship Id="rId23" Type="http://schemas.openxmlformats.org/officeDocument/2006/relationships/chart" Target="../charts/chart21.xml"/><Relationship Id="rId10" Type="http://schemas.openxmlformats.org/officeDocument/2006/relationships/chart" Target="../charts/chart8.xml"/><Relationship Id="rId19" Type="http://schemas.openxmlformats.org/officeDocument/2006/relationships/chart" Target="../charts/chart17.xml"/><Relationship Id="rId4" Type="http://schemas.openxmlformats.org/officeDocument/2006/relationships/chart" Target="../charts/chart2.xml"/><Relationship Id="rId9" Type="http://schemas.openxmlformats.org/officeDocument/2006/relationships/chart" Target="../charts/chart7.xml"/><Relationship Id="rId14" Type="http://schemas.openxmlformats.org/officeDocument/2006/relationships/chart" Target="../charts/chart12.xml"/><Relationship Id="rId22" Type="http://schemas.openxmlformats.org/officeDocument/2006/relationships/chart" Target="../charts/chart20.xml"/><Relationship Id="rId27" Type="http://schemas.openxmlformats.org/officeDocument/2006/relationships/chart" Target="../charts/chart25.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0.xml"/><Relationship Id="rId1" Type="http://schemas.openxmlformats.org/officeDocument/2006/relationships/vmlDrawing" Target="../drawings/vmlDrawing1.vml"/><Relationship Id="rId6" Type="http://schemas.openxmlformats.org/officeDocument/2006/relationships/oleObject" Target="../embeddings/oleObject3.bin"/><Relationship Id="rId5" Type="http://schemas.openxmlformats.org/officeDocument/2006/relationships/oleObject" Target="../embeddings/oleObject2.bin"/><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0.xml"/><Relationship Id="rId1" Type="http://schemas.openxmlformats.org/officeDocument/2006/relationships/vmlDrawing" Target="../drawings/vmlDrawing2.vml"/><Relationship Id="rId6" Type="http://schemas.openxmlformats.org/officeDocument/2006/relationships/oleObject" Target="../embeddings/oleObject6.bin"/><Relationship Id="rId5" Type="http://schemas.openxmlformats.org/officeDocument/2006/relationships/oleObject" Target="../embeddings/oleObject5.bin"/><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10.xml"/><Relationship Id="rId1" Type="http://schemas.openxmlformats.org/officeDocument/2006/relationships/vmlDrawing" Target="../drawings/vmlDrawing3.vml"/><Relationship Id="rId6" Type="http://schemas.openxmlformats.org/officeDocument/2006/relationships/image" Target="../media/image9.png"/><Relationship Id="rId5" Type="http://schemas.openxmlformats.org/officeDocument/2006/relationships/oleObject" Target="../embeddings/oleObject8.bin"/><Relationship Id="rId10" Type="http://schemas.openxmlformats.org/officeDocument/2006/relationships/oleObject" Target="../embeddings/oleObject12.bin"/><Relationship Id="rId4" Type="http://schemas.openxmlformats.org/officeDocument/2006/relationships/image" Target="../media/image10.png"/><Relationship Id="rId9" Type="http://schemas.openxmlformats.org/officeDocument/2006/relationships/oleObject" Target="../embeddings/oleObject11.bin"/></Relationships>
</file>

<file path=ppt/slides/_rels/slide8.xml.rels><?xml version="1.0" encoding="UTF-8" standalone="yes"?>
<Relationships xmlns="http://schemas.openxmlformats.org/package/2006/relationships"><Relationship Id="rId8" Type="http://schemas.openxmlformats.org/officeDocument/2006/relationships/chart" Target="../charts/chart31.xml"/><Relationship Id="rId13" Type="http://schemas.openxmlformats.org/officeDocument/2006/relationships/chart" Target="../charts/chart36.xml"/><Relationship Id="rId18" Type="http://schemas.openxmlformats.org/officeDocument/2006/relationships/chart" Target="../charts/chart41.xml"/><Relationship Id="rId26" Type="http://schemas.openxmlformats.org/officeDocument/2006/relationships/chart" Target="../charts/chart49.xml"/><Relationship Id="rId3" Type="http://schemas.openxmlformats.org/officeDocument/2006/relationships/chart" Target="../charts/chart26.xml"/><Relationship Id="rId21" Type="http://schemas.openxmlformats.org/officeDocument/2006/relationships/chart" Target="../charts/chart44.xml"/><Relationship Id="rId7" Type="http://schemas.openxmlformats.org/officeDocument/2006/relationships/chart" Target="../charts/chart30.xml"/><Relationship Id="rId12" Type="http://schemas.openxmlformats.org/officeDocument/2006/relationships/chart" Target="../charts/chart35.xml"/><Relationship Id="rId17" Type="http://schemas.openxmlformats.org/officeDocument/2006/relationships/chart" Target="../charts/chart40.xml"/><Relationship Id="rId25" Type="http://schemas.openxmlformats.org/officeDocument/2006/relationships/chart" Target="../charts/chart48.xml"/><Relationship Id="rId2" Type="http://schemas.openxmlformats.org/officeDocument/2006/relationships/image" Target="../media/image8.png"/><Relationship Id="rId16" Type="http://schemas.openxmlformats.org/officeDocument/2006/relationships/chart" Target="../charts/chart39.xml"/><Relationship Id="rId20" Type="http://schemas.openxmlformats.org/officeDocument/2006/relationships/chart" Target="../charts/chart43.xml"/><Relationship Id="rId1" Type="http://schemas.openxmlformats.org/officeDocument/2006/relationships/slideLayout" Target="../slideLayouts/slideLayout3.xml"/><Relationship Id="rId6" Type="http://schemas.openxmlformats.org/officeDocument/2006/relationships/chart" Target="../charts/chart29.xml"/><Relationship Id="rId11" Type="http://schemas.openxmlformats.org/officeDocument/2006/relationships/chart" Target="../charts/chart34.xml"/><Relationship Id="rId24" Type="http://schemas.openxmlformats.org/officeDocument/2006/relationships/chart" Target="../charts/chart47.xml"/><Relationship Id="rId5" Type="http://schemas.openxmlformats.org/officeDocument/2006/relationships/chart" Target="../charts/chart28.xml"/><Relationship Id="rId15" Type="http://schemas.openxmlformats.org/officeDocument/2006/relationships/chart" Target="../charts/chart38.xml"/><Relationship Id="rId23" Type="http://schemas.openxmlformats.org/officeDocument/2006/relationships/chart" Target="../charts/chart46.xml"/><Relationship Id="rId10" Type="http://schemas.openxmlformats.org/officeDocument/2006/relationships/chart" Target="../charts/chart33.xml"/><Relationship Id="rId19" Type="http://schemas.openxmlformats.org/officeDocument/2006/relationships/chart" Target="../charts/chart42.xml"/><Relationship Id="rId4" Type="http://schemas.openxmlformats.org/officeDocument/2006/relationships/chart" Target="../charts/chart27.xml"/><Relationship Id="rId9" Type="http://schemas.openxmlformats.org/officeDocument/2006/relationships/chart" Target="../charts/chart32.xml"/><Relationship Id="rId14" Type="http://schemas.openxmlformats.org/officeDocument/2006/relationships/chart" Target="../charts/chart37.xml"/><Relationship Id="rId22" Type="http://schemas.openxmlformats.org/officeDocument/2006/relationships/chart" Target="../charts/chart45.xml"/><Relationship Id="rId27" Type="http://schemas.openxmlformats.org/officeDocument/2006/relationships/chart" Target="../charts/chart50.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oleObject" Target="../embeddings/oleObject20.bin"/><Relationship Id="rId18" Type="http://schemas.openxmlformats.org/officeDocument/2006/relationships/oleObject" Target="../embeddings/oleObject25.bin"/><Relationship Id="rId3" Type="http://schemas.openxmlformats.org/officeDocument/2006/relationships/notesSlide" Target="../notesSlides/notesSlide1.xml"/><Relationship Id="rId7" Type="http://schemas.openxmlformats.org/officeDocument/2006/relationships/oleObject" Target="../embeddings/oleObject15.bin"/><Relationship Id="rId12" Type="http://schemas.openxmlformats.org/officeDocument/2006/relationships/oleObject" Target="../embeddings/oleObject19.bin"/><Relationship Id="rId17" Type="http://schemas.openxmlformats.org/officeDocument/2006/relationships/oleObject" Target="../embeddings/oleObject24.bin"/><Relationship Id="rId2" Type="http://schemas.openxmlformats.org/officeDocument/2006/relationships/slideLayout" Target="../slideLayouts/slideLayout10.xml"/><Relationship Id="rId16" Type="http://schemas.openxmlformats.org/officeDocument/2006/relationships/oleObject" Target="../embeddings/oleObject23.bin"/><Relationship Id="rId1" Type="http://schemas.openxmlformats.org/officeDocument/2006/relationships/vmlDrawing" Target="../drawings/vmlDrawing4.vml"/><Relationship Id="rId6" Type="http://schemas.openxmlformats.org/officeDocument/2006/relationships/oleObject" Target="../embeddings/oleObject14.bin"/><Relationship Id="rId11" Type="http://schemas.openxmlformats.org/officeDocument/2006/relationships/oleObject" Target="../embeddings/oleObject18.bin"/><Relationship Id="rId5" Type="http://schemas.openxmlformats.org/officeDocument/2006/relationships/image" Target="../media/image11.png"/><Relationship Id="rId15" Type="http://schemas.openxmlformats.org/officeDocument/2006/relationships/oleObject" Target="../embeddings/oleObject22.bin"/><Relationship Id="rId10" Type="http://schemas.openxmlformats.org/officeDocument/2006/relationships/oleObject" Target="../embeddings/oleObject17.bin"/><Relationship Id="rId19" Type="http://schemas.openxmlformats.org/officeDocument/2006/relationships/image" Target="../media/image9.png"/><Relationship Id="rId4" Type="http://schemas.openxmlformats.org/officeDocument/2006/relationships/oleObject" Target="../embeddings/oleObject13.bin"/><Relationship Id="rId9" Type="http://schemas.openxmlformats.org/officeDocument/2006/relationships/image" Target="../media/image10.png"/><Relationship Id="rId14" Type="http://schemas.openxmlformats.org/officeDocument/2006/relationships/oleObject" Target="../embeddings/oleObject2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Shape 31"/>
          <p:cNvSpPr/>
          <p:nvPr/>
        </p:nvSpPr>
        <p:spPr>
          <a:xfrm>
            <a:off x="1905000" y="6248625"/>
            <a:ext cx="15459359" cy="3837588"/>
          </a:xfrm>
          <a:prstGeom prst="rect">
            <a:avLst/>
          </a:prstGeom>
          <a:ln w="12700">
            <a:miter lim="400000"/>
          </a:ln>
          <a:extLst>
            <a:ext uri="{C572A759-6A51-4108-AA02-DFA0A04FC94B}">
              <ma14:wrappingTextBoxFlag xmlns:ma14="http://schemas.microsoft.com/office/mac/drawingml/2011/main" xmlns="" val="1"/>
            </a:ext>
          </a:extLst>
        </p:spPr>
        <p:txBody>
          <a:bodyPr wrap="none" lIns="71437" tIns="71437" rIns="71437" bIns="71437" anchor="ctr">
            <a:spAutoFit/>
          </a:bodyPr>
          <a:lstStyle>
            <a:lvl1pPr algn="l">
              <a:defRPr sz="12000">
                <a:solidFill>
                  <a:srgbClr val="FFF046"/>
                </a:solidFill>
                <a:latin typeface="SharpSansNo1-Extrabold"/>
                <a:ea typeface="SharpSansNo1-Extrabold"/>
                <a:cs typeface="SharpSansNo1-Extrabold"/>
                <a:sym typeface="SharpSansNo1-Extrabold"/>
              </a:defRPr>
            </a:lvl1pPr>
          </a:lstStyle>
          <a:p>
            <a:pPr lvl="0">
              <a:defRPr sz="1800">
                <a:solidFill>
                  <a:srgbClr val="000000"/>
                </a:solidFill>
              </a:defRPr>
            </a:pPr>
            <a:r>
              <a:rPr sz="12000" dirty="0" err="1" smtClean="0">
                <a:solidFill>
                  <a:srgbClr val="FFF046"/>
                </a:solidFill>
              </a:rPr>
              <a:t>Futuric</a:t>
            </a:r>
            <a:r>
              <a:rPr lang="fi-FI" sz="12000" dirty="0" smtClean="0">
                <a:solidFill>
                  <a:srgbClr val="FFF046"/>
                </a:solidFill>
              </a:rPr>
              <a:t>e Role and </a:t>
            </a:r>
            <a:br>
              <a:rPr lang="fi-FI" sz="12000" dirty="0" smtClean="0">
                <a:solidFill>
                  <a:srgbClr val="FFF046"/>
                </a:solidFill>
              </a:rPr>
            </a:br>
            <a:r>
              <a:rPr sz="12000" dirty="0" err="1" smtClean="0">
                <a:solidFill>
                  <a:srgbClr val="FFF046"/>
                </a:solidFill>
              </a:rPr>
              <a:t>Caree</a:t>
            </a:r>
            <a:r>
              <a:rPr lang="fi-FI" sz="12000" dirty="0" smtClean="0">
                <a:solidFill>
                  <a:srgbClr val="FFF046"/>
                </a:solidFill>
              </a:rPr>
              <a:t>r Path Examples</a:t>
            </a:r>
            <a:endParaRPr sz="12000" dirty="0">
              <a:solidFill>
                <a:srgbClr val="FFF046"/>
              </a:solidFill>
            </a:endParaRPr>
          </a:p>
        </p:txBody>
      </p:sp>
      <p:sp>
        <p:nvSpPr>
          <p:cNvPr id="32" name="Shape 32"/>
          <p:cNvSpPr/>
          <p:nvPr/>
        </p:nvSpPr>
        <p:spPr>
          <a:xfrm>
            <a:off x="1905000" y="9963099"/>
            <a:ext cx="8097830" cy="677106"/>
          </a:xfrm>
          <a:prstGeom prst="rect">
            <a:avLst/>
          </a:prstGeom>
          <a:ln w="12700">
            <a:miter lim="400000"/>
          </a:ln>
          <a:extLst>
            <a:ext uri="{C572A759-6A51-4108-AA02-DFA0A04FC94B}">
              <ma14:wrappingTextBoxFlag xmlns:ma14="http://schemas.microsoft.com/office/mac/drawingml/2011/main" xmlns="" val="1"/>
            </a:ext>
          </a:extLst>
        </p:spPr>
        <p:txBody>
          <a:bodyPr lIns="121919" tIns="121919" rIns="121919" bIns="121919">
            <a:spAutoFit/>
          </a:bodyPr>
          <a:lstStyle>
            <a:lvl1pPr algn="l" defTabSz="914400">
              <a:defRPr sz="4200" baseline="31333">
                <a:solidFill>
                  <a:srgbClr val="FFFFF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4200" baseline="31333" dirty="0" smtClean="0">
                <a:solidFill>
                  <a:srgbClr val="FFFFFF"/>
                </a:solidFill>
              </a:rPr>
              <a:t>2015</a:t>
            </a:r>
            <a:endParaRPr sz="4200" baseline="31333" dirty="0">
              <a:solidFill>
                <a:srgbClr val="FFFFFF"/>
              </a:solidFill>
            </a:endParaRPr>
          </a:p>
        </p:txBody>
      </p:sp>
      <p:pic>
        <p:nvPicPr>
          <p:cNvPr id="33" name="pasted-image.pdf"/>
          <p:cNvPicPr/>
          <p:nvPr/>
        </p:nvPicPr>
        <p:blipFill>
          <a:blip r:embed="rId2" cstate="email">
            <a:extLst>
              <a:ext uri="{28A0092B-C50C-407E-A947-70E740481C1C}">
                <a14:useLocalDpi xmlns:a14="http://schemas.microsoft.com/office/drawing/2010/main"/>
              </a:ext>
            </a:extLst>
          </a:blip>
          <a:stretch>
            <a:fillRect/>
          </a:stretch>
        </p:blipFill>
        <p:spPr>
          <a:xfrm>
            <a:off x="1905000" y="1270000"/>
            <a:ext cx="3175000" cy="679102"/>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6386" name="Rectangle 2"/>
          <p:cNvSpPr>
            <a:spLocks/>
          </p:cNvSpPr>
          <p:nvPr/>
        </p:nvSpPr>
        <p:spPr bwMode="auto">
          <a:xfrm>
            <a:off x="1270000" y="3032125"/>
            <a:ext cx="7615238" cy="837152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207963" indent="-120650"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4: </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BUSINESS DIRECTOR </a:t>
            </a:r>
            <a:r>
              <a:rPr lang="en-US" sz="3500" kern="1200" dirty="0" smtClean="0">
                <a:solidFill>
                  <a:srgbClr val="000000"/>
                </a:solidFill>
                <a:latin typeface="SharpSansNo1-Medium"/>
                <a:ea typeface="ＭＳ Ｐゴシック" charset="0"/>
                <a:cs typeface="SharpSansNo1-Medium"/>
                <a:sym typeface="SharpSansNo1-Extrabold" charset="0"/>
              </a:rPr>
              <a:t>(aka Tribe Chief)</a:t>
            </a: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Tribe leadership and new business 100%</a:t>
            </a:r>
          </a:p>
          <a:p>
            <a:pPr marL="207963" indent="-120650" algn="l" defTabSz="457200" rtl="0" fontAlgn="base" hangingPunct="0">
              <a:spcBef>
                <a:spcPct val="0"/>
              </a:spcBef>
              <a:spcAft>
                <a:spcPct val="0"/>
              </a:spcAft>
            </a:pPr>
            <a:endParaRPr lang="en-US" sz="2300" kern="1200" dirty="0" smtClean="0">
              <a:solidFill>
                <a:schemeClr val="tx1"/>
              </a:solidFill>
              <a:latin typeface="SharpSansNo1-Extrabold" charset="0"/>
              <a:ea typeface="ＭＳ Ｐゴシック" charset="0"/>
              <a:cs typeface="SharpSansNo1-Extrabold" charset="0"/>
              <a:sym typeface="SharpSansNo1-Extrabold"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Responsible for sales with 2meur annual goal (60% current accounts and 40% new business)</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Developing systematically named accounts with our whole offering </a:t>
            </a:r>
          </a:p>
          <a:p>
            <a:pPr marL="430213" indent="-342900" algn="l" defTabSz="457200" rtl="0" fontAlgn="base" hangingPunct="0">
              <a:spcBef>
                <a:spcPct val="0"/>
              </a:spcBef>
              <a:spcAft>
                <a:spcPct val="0"/>
              </a:spcAft>
              <a:buFont typeface="Arial"/>
              <a:buChar char="•"/>
            </a:pPr>
            <a:r>
              <a:rPr lang="en-US" sz="2300" kern="1200" dirty="0">
                <a:solidFill>
                  <a:srgbClr val="000000"/>
                </a:solidFill>
                <a:latin typeface="SharpSansNo1-Medium"/>
                <a:ea typeface="ＭＳ Ｐゴシック" charset="0"/>
                <a:cs typeface="SharpSansNo1-Medium"/>
                <a:sym typeface="Sharp Sans No1" charset="0"/>
              </a:rPr>
              <a:t>Seen as trusted advisor to </a:t>
            </a:r>
            <a:r>
              <a:rPr lang="en-US" sz="2300" kern="1200" dirty="0" smtClean="0">
                <a:solidFill>
                  <a:srgbClr val="000000"/>
                </a:solidFill>
                <a:latin typeface="SharpSansNo1-Medium"/>
                <a:ea typeface="ＭＳ Ｐゴシック" charset="0"/>
                <a:cs typeface="SharpSansNo1-Medium"/>
                <a:sym typeface="Sharp Sans No1" charset="0"/>
              </a:rPr>
              <a:t>clients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Looks after customer satisfaction and case success from promise to delivery </a:t>
            </a:r>
            <a:endParaRPr lang="en-US" sz="2300" kern="1200" dirty="0" smtClean="0">
              <a:solidFill>
                <a:schemeClr val="tx1"/>
              </a:solidFill>
              <a:latin typeface="SharpSansNo1-Medium"/>
              <a:ea typeface="ＭＳ Ｐゴシック" charset="0"/>
              <a:cs typeface="SharpSansNo1-Medium"/>
              <a:sym typeface="Sharp Sans No1"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Tribe </a:t>
            </a:r>
            <a:r>
              <a:rPr lang="en-US" sz="2300" kern="1200" dirty="0">
                <a:solidFill>
                  <a:schemeClr val="tx1"/>
                </a:solidFill>
                <a:latin typeface="SharpSansNo1-Medium"/>
                <a:ea typeface="ＭＳ Ｐゴシック" charset="0"/>
                <a:cs typeface="SharpSansNo1-Medium"/>
                <a:sym typeface="Sharp Sans No1" charset="0"/>
              </a:rPr>
              <a:t>business </a:t>
            </a:r>
            <a:r>
              <a:rPr lang="en-US" sz="2300" kern="1200" dirty="0" smtClean="0">
                <a:solidFill>
                  <a:schemeClr val="tx1"/>
                </a:solidFill>
                <a:latin typeface="SharpSansNo1-Medium"/>
                <a:ea typeface="ＭＳ Ｐゴシック" charset="0"/>
                <a:cs typeface="SharpSansNo1-Medium"/>
                <a:sym typeface="Sharp Sans No1" charset="0"/>
              </a:rPr>
              <a:t>profitability</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People </a:t>
            </a:r>
            <a:r>
              <a:rPr lang="en-US" sz="2300" kern="1200" dirty="0">
                <a:solidFill>
                  <a:schemeClr val="tx1"/>
                </a:solidFill>
                <a:latin typeface="SharpSansNo1-Medium"/>
                <a:ea typeface="ＭＳ Ｐゴシック" charset="0"/>
                <a:cs typeface="SharpSansNo1-Medium"/>
                <a:sym typeface="Sharp Sans No1" charset="0"/>
              </a:rPr>
              <a:t>leadership (communication, cohesion, career development</a:t>
            </a:r>
            <a:r>
              <a:rPr lang="en-US" sz="2300" kern="1200" dirty="0" smtClean="0">
                <a:solidFill>
                  <a:schemeClr val="tx1"/>
                </a:solidFill>
                <a:latin typeface="SharpSansNo1-Medium"/>
                <a:ea typeface="ＭＳ Ｐゴシック" charset="0"/>
                <a:cs typeface="SharpSansNo1-Medium"/>
                <a:sym typeface="Sharp Sans No1" charset="0"/>
              </a:rPr>
              <a:t>)</a:t>
            </a:r>
            <a:endParaRPr lang="en-US" sz="2300" kern="1200" dirty="0" smtClean="0">
              <a:solidFill>
                <a:schemeClr val="tx1"/>
              </a:solidFill>
              <a:latin typeface="SharpSansNo1-Extrabold" charset="0"/>
              <a:ea typeface="ＭＳ Ｐゴシック" charset="0"/>
              <a:cs typeface="SharpSansNo1-Extrabold" charset="0"/>
              <a:sym typeface="SharpSansNo1-Extrabold"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Recruitment</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Driving </a:t>
            </a:r>
            <a:r>
              <a:rPr lang="en-US" sz="2300" kern="1200" dirty="0">
                <a:solidFill>
                  <a:schemeClr val="tx1"/>
                </a:solidFill>
                <a:latin typeface="SharpSansNo1-Medium"/>
                <a:ea typeface="ＭＳ Ｐゴシック" charset="0"/>
                <a:cs typeface="SharpSansNo1-Medium"/>
                <a:sym typeface="Sharp Sans No1" charset="0"/>
              </a:rPr>
              <a:t>new business and  proposal creation </a:t>
            </a:r>
            <a:endParaRPr lang="en-US" sz="2300" kern="1200" dirty="0" smtClean="0">
              <a:solidFill>
                <a:schemeClr val="tx1"/>
              </a:solidFill>
              <a:latin typeface="SharpSansNo1-Medium"/>
              <a:ea typeface="ＭＳ Ｐゴシック" charset="0"/>
              <a:cs typeface="SharpSansNo1-Medium"/>
              <a:sym typeface="Sharp Sans No1"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Contribution </a:t>
            </a:r>
            <a:r>
              <a:rPr lang="en-US" sz="2300" kern="1200" dirty="0">
                <a:solidFill>
                  <a:schemeClr val="tx1"/>
                </a:solidFill>
                <a:latin typeface="SharpSansNo1-Medium"/>
                <a:ea typeface="ＭＳ Ｐゴシック" charset="0"/>
                <a:cs typeface="SharpSansNo1-Medium"/>
                <a:sym typeface="Sharp Sans No1" charset="0"/>
              </a:rPr>
              <a:t>to Futurice strategy and </a:t>
            </a:r>
            <a:r>
              <a:rPr lang="en-US" sz="2300" kern="1200" dirty="0" smtClean="0">
                <a:solidFill>
                  <a:schemeClr val="tx1"/>
                </a:solidFill>
                <a:latin typeface="SharpSansNo1-Medium"/>
                <a:ea typeface="ＭＳ Ｐゴシック" charset="0"/>
                <a:cs typeface="SharpSansNo1-Medium"/>
                <a:sym typeface="Sharp Sans No1" charset="0"/>
              </a:rPr>
              <a:t>offering</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Active </a:t>
            </a:r>
            <a:r>
              <a:rPr lang="en-US" sz="2300" kern="1200" dirty="0">
                <a:solidFill>
                  <a:schemeClr val="tx1"/>
                </a:solidFill>
                <a:latin typeface="SharpSansNo1-Medium"/>
                <a:ea typeface="ＭＳ Ｐゴシック" charset="0"/>
                <a:cs typeface="SharpSansNo1-Medium"/>
                <a:sym typeface="Sharp Sans No1" charset="0"/>
              </a:rPr>
              <a:t>global role in some </a:t>
            </a:r>
            <a:r>
              <a:rPr lang="en-US" sz="2300" kern="1200" dirty="0" smtClean="0">
                <a:solidFill>
                  <a:schemeClr val="tx1"/>
                </a:solidFill>
                <a:latin typeface="SharpSansNo1-Medium"/>
                <a:ea typeface="ＭＳ Ｐゴシック" charset="0"/>
                <a:cs typeface="SharpSansNo1-Medium"/>
                <a:sym typeface="Sharp Sans No1" charset="0"/>
              </a:rPr>
              <a:t>areas</a:t>
            </a:r>
            <a:endParaRPr lang="en-US" sz="1600" kern="1200" dirty="0">
              <a:solidFill>
                <a:schemeClr val="tx1"/>
              </a:solidFill>
              <a:latin typeface="Cambria" charset="0"/>
              <a:ea typeface="ＭＳ Ｐゴシック" charset="0"/>
              <a:cs typeface="Cambria" charset="0"/>
              <a:sym typeface="Cambria" charset="0"/>
            </a:endParaRPr>
          </a:p>
          <a:p>
            <a:pPr marL="207963" indent="-120650"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207963" indent="-120650"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p:txBody>
      </p:sp>
      <p:sp>
        <p:nvSpPr>
          <p:cNvPr id="16387"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6388" name="AutoShape 4"/>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a:t>
            </a:r>
          </a:p>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DIRECTOR</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6389" name="AutoShape 5"/>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6390" name="AutoShape 6"/>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391" name="Group 7"/>
          <p:cNvGrpSpPr>
            <a:grpSpLocks/>
          </p:cNvGrpSpPr>
          <p:nvPr/>
        </p:nvGrpSpPr>
        <p:grpSpPr bwMode="auto">
          <a:xfrm>
            <a:off x="11507788" y="3222625"/>
            <a:ext cx="7432675" cy="7124700"/>
            <a:chOff x="0" y="0"/>
            <a:chExt cx="7432860" cy="7124220"/>
          </a:xfrm>
        </p:grpSpPr>
        <p:sp>
          <p:nvSpPr>
            <p:cNvPr id="16392" name="AutoShape 8"/>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3" name="AutoShape 9"/>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4" name="AutoShape 10"/>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5" name="AutoShape 11"/>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6" name="AutoShape 12"/>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7" name="AutoShape 13"/>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8" name="AutoShape 14"/>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9" name="AutoShape 15"/>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0" name="AutoShape 16"/>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1" name="AutoShape 17"/>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2" name="AutoShape 18"/>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3" name="AutoShape 19"/>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4" name="AutoShape 20"/>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5" name="AutoShape 21"/>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6406" name="AutoShape 22"/>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7" name="AutoShape 23"/>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417" name="Group 33"/>
          <p:cNvGrpSpPr>
            <a:grpSpLocks/>
          </p:cNvGrpSpPr>
          <p:nvPr/>
        </p:nvGrpSpPr>
        <p:grpSpPr bwMode="auto">
          <a:xfrm>
            <a:off x="14301788" y="10923588"/>
            <a:ext cx="1549400" cy="1549400"/>
            <a:chOff x="0" y="0"/>
            <a:chExt cx="1549676" cy="1549677"/>
          </a:xfrm>
        </p:grpSpPr>
        <p:graphicFrame>
          <p:nvGraphicFramePr>
            <p:cNvPr id="16418" name="Object 34"/>
            <p:cNvGraphicFramePr>
              <a:graphicFrameLocks noChangeAspect="1"/>
            </p:cNvGraphicFramePr>
            <p:nvPr/>
          </p:nvGraphicFramePr>
          <p:xfrm>
            <a:off x="0" y="0"/>
            <a:ext cx="1549676" cy="1549676"/>
          </p:xfrm>
          <a:graphic>
            <a:graphicData uri="http://schemas.openxmlformats.org/presentationml/2006/ole">
              <mc:AlternateContent xmlns:mc="http://schemas.openxmlformats.org/markup-compatibility/2006">
                <mc:Choice xmlns:v="urn:schemas-microsoft-com:vml" Requires="v">
                  <p:oleObj spid="_x0000_s39080" name="Chart" r:id="rId4" imgW="0" imgH="0" progId="MSGraph.Chart.8">
                    <p:embed/>
                  </p:oleObj>
                </mc:Choice>
                <mc:Fallback>
                  <p:oleObj name="Chart" r:id="rId4" imgW="0" imgH="0" progId="MSGraph.Chart.8">
                    <p:embed/>
                    <p:pic>
                      <p:nvPicPr>
                        <p:cNvPr id="0" nam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49676" cy="1549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19" name="AutoShape 35"/>
            <p:cNvSpPr>
              <a:spLocks/>
            </p:cNvSpPr>
            <p:nvPr/>
          </p:nvSpPr>
          <p:spPr bwMode="auto">
            <a:xfrm>
              <a:off x="0" y="0"/>
              <a:ext cx="1549676" cy="15496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0" name="Group 36"/>
          <p:cNvGrpSpPr>
            <a:grpSpLocks/>
          </p:cNvGrpSpPr>
          <p:nvPr/>
        </p:nvGrpSpPr>
        <p:grpSpPr bwMode="auto">
          <a:xfrm>
            <a:off x="13458825" y="7837488"/>
            <a:ext cx="1296988" cy="1295400"/>
            <a:chOff x="0" y="0"/>
            <a:chExt cx="1297979" cy="1295401"/>
          </a:xfrm>
        </p:grpSpPr>
        <p:graphicFrame>
          <p:nvGraphicFramePr>
            <p:cNvPr id="16421" name="Object 37"/>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39081" name="Chart" r:id="rId6" imgW="0" imgH="0" progId="MSGraph.Chart.8">
                    <p:embed/>
                  </p:oleObj>
                </mc:Choice>
                <mc:Fallback>
                  <p:oleObj name="Chart" r:id="rId6"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2" name="AutoShape 38"/>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3" name="Group 39"/>
          <p:cNvGrpSpPr>
            <a:grpSpLocks/>
          </p:cNvGrpSpPr>
          <p:nvPr/>
        </p:nvGrpSpPr>
        <p:grpSpPr bwMode="auto">
          <a:xfrm>
            <a:off x="14779625" y="3783013"/>
            <a:ext cx="1270000" cy="1270000"/>
            <a:chOff x="0" y="0"/>
            <a:chExt cx="1270001" cy="1270001"/>
          </a:xfrm>
        </p:grpSpPr>
        <p:graphicFrame>
          <p:nvGraphicFramePr>
            <p:cNvPr id="16424" name="Object 40"/>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2" name="Chart" r:id="rId8" imgW="0" imgH="0" progId="MSGraph.Chart.8">
                    <p:embed/>
                  </p:oleObj>
                </mc:Choice>
                <mc:Fallback>
                  <p:oleObj name="Chart" r:id="rId8"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5" name="AutoShape 41"/>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SENIOR 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6" name="Group 42"/>
          <p:cNvGrpSpPr>
            <a:grpSpLocks/>
          </p:cNvGrpSpPr>
          <p:nvPr/>
        </p:nvGrpSpPr>
        <p:grpSpPr bwMode="auto">
          <a:xfrm>
            <a:off x="11558588" y="4594225"/>
            <a:ext cx="1270000" cy="1295400"/>
            <a:chOff x="0" y="0"/>
            <a:chExt cx="1270000" cy="1295400"/>
          </a:xfrm>
        </p:grpSpPr>
        <p:graphicFrame>
          <p:nvGraphicFramePr>
            <p:cNvPr id="16427" name="Object 43"/>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3" name="Chart" r:id="rId9" imgW="0" imgH="0" progId="MSGraph.Chart.8">
                    <p:embed/>
                  </p:oleObj>
                </mc:Choice>
                <mc:Fallback>
                  <p:oleObj name="Chart" r:id="rId9"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8" name="AutoShape 44"/>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9" name="Group 45"/>
          <p:cNvGrpSpPr>
            <a:grpSpLocks/>
          </p:cNvGrpSpPr>
          <p:nvPr/>
        </p:nvGrpSpPr>
        <p:grpSpPr bwMode="auto">
          <a:xfrm>
            <a:off x="11888788" y="7180263"/>
            <a:ext cx="1270000" cy="1282700"/>
            <a:chOff x="0" y="-12700"/>
            <a:chExt cx="1270000" cy="1282700"/>
          </a:xfrm>
        </p:grpSpPr>
        <p:graphicFrame>
          <p:nvGraphicFramePr>
            <p:cNvPr id="16430" name="Object 46"/>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4" name="Chart" r:id="rId10" imgW="0" imgH="0" progId="MSGraph.Chart.8">
                    <p:embed/>
                  </p:oleObj>
                </mc:Choice>
                <mc:Fallback>
                  <p:oleObj name="Chart" r:id="rId10"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1" name="AutoShape 47"/>
            <p:cNvSpPr>
              <a:spLocks/>
            </p:cNvSpPr>
            <p:nvPr/>
          </p:nvSpPr>
          <p:spPr bwMode="auto">
            <a:xfrm>
              <a:off x="0" y="-127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2" name="Group 48"/>
          <p:cNvGrpSpPr>
            <a:grpSpLocks/>
          </p:cNvGrpSpPr>
          <p:nvPr/>
        </p:nvGrpSpPr>
        <p:grpSpPr bwMode="auto">
          <a:xfrm>
            <a:off x="16273463" y="5286375"/>
            <a:ext cx="1270000" cy="1287463"/>
            <a:chOff x="0" y="0"/>
            <a:chExt cx="1270001" cy="1288022"/>
          </a:xfrm>
        </p:grpSpPr>
        <p:graphicFrame>
          <p:nvGraphicFramePr>
            <p:cNvPr id="16433" name="Object 49"/>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5" name="Chart" r:id="rId11" imgW="0" imgH="0" progId="MSGraph.Chart.8">
                    <p:embed/>
                  </p:oleObj>
                </mc:Choice>
                <mc:Fallback>
                  <p:oleObj name="Chart" r:id="rId11"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4" name="AutoShape 50"/>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35" name="Group 51"/>
          <p:cNvGrpSpPr>
            <a:grpSpLocks/>
          </p:cNvGrpSpPr>
          <p:nvPr/>
        </p:nvGrpSpPr>
        <p:grpSpPr bwMode="auto">
          <a:xfrm>
            <a:off x="13115925" y="3130550"/>
            <a:ext cx="1270000" cy="1270000"/>
            <a:chOff x="0" y="0"/>
            <a:chExt cx="1270001" cy="1270001"/>
          </a:xfrm>
        </p:grpSpPr>
        <p:graphicFrame>
          <p:nvGraphicFramePr>
            <p:cNvPr id="16436" name="Object 5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6" name="Chart" r:id="rId12" imgW="0" imgH="0" progId="MSGraph.Chart.8">
                    <p:embed/>
                  </p:oleObj>
                </mc:Choice>
                <mc:Fallback>
                  <p:oleObj name="Chart" r:id="rId12"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7" name="AutoShape 5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DESIGN</a:t>
              </a:r>
            </a:p>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 LEAD</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8" name="Group 54"/>
          <p:cNvGrpSpPr>
            <a:grpSpLocks/>
          </p:cNvGrpSpPr>
          <p:nvPr/>
        </p:nvGrpSpPr>
        <p:grpSpPr bwMode="auto">
          <a:xfrm>
            <a:off x="15055850" y="6805613"/>
            <a:ext cx="1270000" cy="1295400"/>
            <a:chOff x="0" y="0"/>
            <a:chExt cx="1270000" cy="1295400"/>
          </a:xfrm>
        </p:grpSpPr>
        <p:graphicFrame>
          <p:nvGraphicFramePr>
            <p:cNvPr id="16439" name="Object 55"/>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7" name="Chart" r:id="rId13" imgW="0" imgH="0" progId="MSGraph.Chart.8">
                    <p:embed/>
                  </p:oleObj>
                </mc:Choice>
                <mc:Fallback>
                  <p:oleObj name="Chart" r:id="rId13"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0" name="AutoShape 56"/>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LEAD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1" name="Group 57"/>
          <p:cNvGrpSpPr>
            <a:grpSpLocks/>
          </p:cNvGrpSpPr>
          <p:nvPr/>
        </p:nvGrpSpPr>
        <p:grpSpPr bwMode="auto">
          <a:xfrm>
            <a:off x="14381163" y="9226550"/>
            <a:ext cx="1270000" cy="1333500"/>
            <a:chOff x="0" y="0"/>
            <a:chExt cx="1270000" cy="1333500"/>
          </a:xfrm>
        </p:grpSpPr>
        <p:graphicFrame>
          <p:nvGraphicFramePr>
            <p:cNvPr id="16442" name="Object 5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8" name="Chart" r:id="rId14" imgW="0" imgH="0" progId="MSGraph.Chart.8">
                    <p:embed/>
                  </p:oleObj>
                </mc:Choice>
                <mc:Fallback>
                  <p:oleObj name="Chart" r:id="rId14"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3" name="AutoShape 59"/>
            <p:cNvSpPr>
              <a:spLocks/>
            </p:cNvSpPr>
            <p:nvPr/>
          </p:nvSpPr>
          <p:spPr bwMode="auto">
            <a:xfrm>
              <a:off x="0" y="635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smtClean="0">
                  <a:solidFill>
                    <a:srgbClr val="FFFFFF"/>
                  </a:solidFill>
                  <a:latin typeface="Sharp Sans No1" charset="0"/>
                  <a:ea typeface="ＭＳ Ｐゴシック" charset="0"/>
                  <a:cs typeface="Sharp Sans No1" charset="0"/>
                  <a:sym typeface="Sharp Sans No1" charset="0"/>
                </a:rPr>
                <a:t>TECHNOLOGY LEAD</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4" name="Group 60"/>
          <p:cNvGrpSpPr>
            <a:grpSpLocks/>
          </p:cNvGrpSpPr>
          <p:nvPr/>
        </p:nvGrpSpPr>
        <p:grpSpPr bwMode="auto">
          <a:xfrm>
            <a:off x="16552863" y="9186863"/>
            <a:ext cx="1271587" cy="1341437"/>
            <a:chOff x="0" y="0"/>
            <a:chExt cx="1270928" cy="1341347"/>
          </a:xfrm>
        </p:grpSpPr>
        <p:graphicFrame>
          <p:nvGraphicFramePr>
            <p:cNvPr id="16445" name="Object 6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89" name="Chart" r:id="rId15" imgW="0" imgH="0" progId="MSGraph.Chart.8">
                    <p:embed/>
                  </p:oleObj>
                </mc:Choice>
                <mc:Fallback>
                  <p:oleObj name="Chart" r:id="rId15" imgW="0" imgH="0" progId="MSGraph.Chart.8">
                    <p:embed/>
                    <p:pic>
                      <p:nvPicPr>
                        <p:cNvPr id="0" name=""/>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6" name="AutoShape 62"/>
            <p:cNvSpPr>
              <a:spLocks/>
            </p:cNvSpPr>
            <p:nvPr/>
          </p:nvSpPr>
          <p:spPr bwMode="auto">
            <a:xfrm>
              <a:off x="927" y="71346"/>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64" name="Group 41"/>
          <p:cNvGrpSpPr>
            <a:grpSpLocks/>
          </p:cNvGrpSpPr>
          <p:nvPr/>
        </p:nvGrpSpPr>
        <p:grpSpPr bwMode="auto">
          <a:xfrm>
            <a:off x="16767488" y="7175694"/>
            <a:ext cx="1270000" cy="1270000"/>
            <a:chOff x="0" y="0"/>
            <a:chExt cx="1270001" cy="1270001"/>
          </a:xfrm>
          <a:solidFill>
            <a:schemeClr val="bg2">
              <a:lumMod val="75000"/>
            </a:schemeClr>
          </a:solidFill>
        </p:grpSpPr>
        <p:graphicFrame>
          <p:nvGraphicFramePr>
            <p:cNvPr id="65" name="Object 4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9090" name="Chart" r:id="rId16" imgW="0" imgH="0" progId="MSGraph.Chart.8">
                    <p:embed/>
                  </p:oleObj>
                </mc:Choice>
                <mc:Fallback>
                  <p:oleObj name="Chart" r:id="rId16" imgW="0" imgH="0" progId="MSGraph.Chart.8">
                    <p:embed/>
                    <p:pic>
                      <p:nvPicPr>
                        <p:cNvPr id="0" name=""/>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6" name="AutoShape 4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dirty="0" smtClean="0">
                  <a:solidFill>
                    <a:srgbClr val="FFFFFF"/>
                  </a:solidFill>
                  <a:latin typeface="Sharp Sans No1" charset="0"/>
                  <a:ea typeface="ＭＳ Ｐゴシック" charset="0"/>
                  <a:cs typeface="Sharp Sans No1" charset="0"/>
                  <a:sym typeface="Sharp Sans No1" charset="0"/>
                </a:rPr>
                <a:t>CONSULTING DIRECTOR</a:t>
              </a:r>
              <a:endParaRPr lang="en-US" sz="1400" kern="1200" dirty="0" smtClean="0">
                <a:solidFill>
                  <a:srgbClr val="000000"/>
                </a:solidFill>
                <a:latin typeface="Sharp Sans No1" charset="0"/>
                <a:ea typeface="ＭＳ Ｐゴシック" charset="0"/>
                <a:cs typeface="Sharp Sans No1" charset="0"/>
                <a:sym typeface="Sharp Sans No1" charset="0"/>
              </a:endParaRPr>
            </a:p>
          </p:txBody>
        </p:sp>
      </p:grpSp>
    </p:spTree>
    <p:extLst>
      <p:ext uri="{BB962C8B-B14F-4D97-AF65-F5344CB8AC3E}">
        <p14:creationId xmlns:p14="http://schemas.microsoft.com/office/powerpoint/2010/main" val="1462454767"/>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5362" name="Rectangle 2"/>
          <p:cNvSpPr>
            <a:spLocks/>
          </p:cNvSpPr>
          <p:nvPr/>
        </p:nvSpPr>
        <p:spPr bwMode="auto">
          <a:xfrm>
            <a:off x="1072770" y="2230438"/>
            <a:ext cx="7531109" cy="1110252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square" lIns="121919" tIns="121919" rIns="121919" bIns="121919">
            <a:spAutoFit/>
          </a:bodyPr>
          <a:lstStyle/>
          <a:p>
            <a:pPr marL="184150" indent="-11112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4: </a:t>
            </a:r>
          </a:p>
          <a:p>
            <a:pPr marL="184150" indent="-111125"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DESIGN LEAD/TECHNOLOGY LEAD/  </a:t>
            </a:r>
          </a:p>
          <a:p>
            <a:pPr marL="184150" indent="-111125"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LEAD CONSULTANT</a:t>
            </a:r>
          </a:p>
          <a:p>
            <a:pPr marL="184150" indent="-111125"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84150" indent="-111125" algn="l" defTabSz="457200" rtl="0" fontAlgn="base" hangingPunct="0">
              <a:spcBef>
                <a:spcPct val="0"/>
              </a:spcBef>
              <a:spcAft>
                <a:spcPct val="0"/>
              </a:spcAft>
            </a:pPr>
            <a:r>
              <a:rPr lang="en-US" sz="2300" kern="1200" dirty="0" err="1" smtClean="0">
                <a:solidFill>
                  <a:srgbClr val="000000"/>
                </a:solidFill>
                <a:latin typeface="SharpSansNo1-Extrabold" charset="0"/>
                <a:ea typeface="ＭＳ Ｐゴシック" charset="0"/>
                <a:cs typeface="SharpSansNo1-Extrabold" charset="0"/>
                <a:sym typeface="SharpSansNo1-Extrabold" charset="0"/>
              </a:rPr>
              <a:t>Invoiceable</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 work 70-80%*</a:t>
            </a:r>
          </a:p>
          <a:p>
            <a:pPr marL="184150" indent="-1111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rPr>
              <a:t>Initiates </a:t>
            </a:r>
            <a:r>
              <a:rPr lang="en-US" sz="2300" kern="1200" dirty="0">
                <a:solidFill>
                  <a:schemeClr val="tx1"/>
                </a:solidFill>
                <a:latin typeface="SharpSansNo1-Medium" charset="0"/>
                <a:ea typeface="ＭＳ Ｐゴシック" charset="0"/>
                <a:cs typeface="SharpSansNo1-Medium" charset="0"/>
              </a:rPr>
              <a:t>new contacts, drives client dialogue and builds </a:t>
            </a:r>
            <a:r>
              <a:rPr lang="en-US" sz="2300" kern="1200" dirty="0" smtClean="0">
                <a:solidFill>
                  <a:schemeClr val="tx1"/>
                </a:solidFill>
                <a:latin typeface="SharpSansNo1-Medium" charset="0"/>
                <a:ea typeface="ＭＳ Ｐゴシック" charset="0"/>
                <a:cs typeface="SharpSansNo1-Medium" charset="0"/>
              </a:rPr>
              <a:t>relationships</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Maintains </a:t>
            </a:r>
            <a:r>
              <a:rPr lang="en-US" sz="2300" kern="1200" dirty="0">
                <a:solidFill>
                  <a:schemeClr val="tx1"/>
                </a:solidFill>
                <a:latin typeface="SharpSansNo1-Medium"/>
                <a:ea typeface="ＭＳ Ｐゴシック" charset="0"/>
                <a:cs typeface="SharpSansNo1-Medium"/>
                <a:sym typeface="Sharp Sans No1" charset="0"/>
              </a:rPr>
              <a:t>and develops relationships with clients and manages </a:t>
            </a:r>
            <a:r>
              <a:rPr lang="en-US" sz="2300" kern="1200" dirty="0" smtClean="0">
                <a:solidFill>
                  <a:schemeClr val="tx1"/>
                </a:solidFill>
                <a:latin typeface="SharpSansNo1-Medium"/>
                <a:ea typeface="ＭＳ Ｐゴシック" charset="0"/>
                <a:cs typeface="SharpSansNo1-Medium"/>
                <a:sym typeface="Sharp Sans No1" charset="0"/>
              </a:rPr>
              <a:t>expectations</a:t>
            </a:r>
            <a:endParaRPr lang="en-US" sz="2300" kern="1200" dirty="0" smtClean="0">
              <a:solidFill>
                <a:schemeClr val="tx1"/>
              </a:solidFill>
              <a:latin typeface="SharpSansNo1-Medium" charset="0"/>
              <a:ea typeface="ＭＳ Ｐゴシック" charset="0"/>
              <a:cs typeface="SharpSansNo1-Medium" charset="0"/>
            </a:endParaRP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Trusted </a:t>
            </a:r>
            <a:r>
              <a:rPr lang="en-US" sz="2300" kern="1200" dirty="0">
                <a:solidFill>
                  <a:schemeClr val="tx1"/>
                </a:solidFill>
                <a:latin typeface="SharpSansNo1-Medium" charset="0"/>
                <a:ea typeface="ＭＳ Ｐゴシック" charset="0"/>
                <a:cs typeface="SharpSansNo1-Medium" charset="0"/>
                <a:sym typeface="SharpSansNo1-Medium" charset="0"/>
              </a:rPr>
              <a:t>advisor / key consultant to </a:t>
            </a:r>
            <a:r>
              <a:rPr lang="en-US" sz="2300" kern="1200" dirty="0" smtClean="0">
                <a:solidFill>
                  <a:schemeClr val="tx1"/>
                </a:solidFill>
                <a:latin typeface="SharpSansNo1-Medium" charset="0"/>
                <a:ea typeface="ＭＳ Ｐゴシック" charset="0"/>
                <a:cs typeface="SharpSansNo1-Medium" charset="0"/>
                <a:sym typeface="SharpSansNo1-Medium" charset="0"/>
              </a:rPr>
              <a:t>customer</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Brings </a:t>
            </a:r>
            <a:r>
              <a:rPr lang="en-US" sz="2300" kern="1200" dirty="0">
                <a:solidFill>
                  <a:schemeClr val="tx1"/>
                </a:solidFill>
                <a:latin typeface="SharpSansNo1-Medium" charset="0"/>
                <a:ea typeface="ＭＳ Ｐゴシック" charset="0"/>
                <a:cs typeface="SharpSansNo1-Medium" charset="0"/>
                <a:sym typeface="SharpSansNo1-Medium" charset="0"/>
              </a:rPr>
              <a:t>expertise to multiple projects </a:t>
            </a:r>
            <a:r>
              <a:rPr lang="en-US" sz="2300" kern="1200" dirty="0" smtClean="0">
                <a:solidFill>
                  <a:schemeClr val="tx1"/>
                </a:solidFill>
                <a:latin typeface="SharpSansNo1-Medium" charset="0"/>
                <a:ea typeface="ＭＳ Ｐゴシック" charset="0"/>
                <a:cs typeface="SharpSansNo1-Medium" charset="0"/>
                <a:sym typeface="SharpSansNo1-Medium" charset="0"/>
              </a:rPr>
              <a:t>simultaneously</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Leads </a:t>
            </a:r>
            <a:r>
              <a:rPr lang="en-US" sz="2300" kern="1200" dirty="0">
                <a:solidFill>
                  <a:schemeClr val="tx1"/>
                </a:solidFill>
                <a:latin typeface="SharpSansNo1-Medium" charset="0"/>
                <a:ea typeface="ＭＳ Ｐゴシック" charset="0"/>
                <a:cs typeface="SharpSansNo1-Medium" charset="0"/>
                <a:sym typeface="SharpSansNo1-Medium" charset="0"/>
              </a:rPr>
              <a:t>challenging projects successfully</a:t>
            </a:r>
          </a:p>
          <a:p>
            <a:pPr marL="184150" indent="-111125"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84150" indent="-111125"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New business and thought leadership 20-30%</a:t>
            </a:r>
          </a:p>
          <a:p>
            <a:pPr marL="184150" indent="-1111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415925"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Active global role in </a:t>
            </a:r>
            <a:r>
              <a:rPr lang="en-US" sz="2300" kern="1200" dirty="0" smtClean="0">
                <a:solidFill>
                  <a:schemeClr val="tx1"/>
                </a:solidFill>
                <a:latin typeface="SharpSansNo1-Medium"/>
                <a:ea typeface="ＭＳ Ｐゴシック" charset="0"/>
                <a:cs typeface="SharpSansNo1-Medium"/>
                <a:sym typeface="Sharp Sans No1" charset="0"/>
              </a:rPr>
              <a:t>developing </a:t>
            </a:r>
            <a:r>
              <a:rPr lang="en-US" sz="2300" kern="1200" dirty="0">
                <a:solidFill>
                  <a:schemeClr val="tx1"/>
                </a:solidFill>
                <a:latin typeface="SharpSansNo1-Medium"/>
                <a:ea typeface="ＭＳ Ｐゴシック" charset="0"/>
                <a:cs typeface="SharpSansNo1-Medium"/>
                <a:sym typeface="Sharp Sans No1" charset="0"/>
              </a:rPr>
              <a:t>domain’s competence at </a:t>
            </a:r>
            <a:r>
              <a:rPr lang="en-US" sz="2300" kern="1200" dirty="0" smtClean="0">
                <a:solidFill>
                  <a:schemeClr val="tx1"/>
                </a:solidFill>
                <a:latin typeface="SharpSansNo1-Medium"/>
                <a:ea typeface="ＭＳ Ｐゴシック" charset="0"/>
                <a:cs typeface="SharpSansNo1-Medium"/>
                <a:sym typeface="Sharp Sans No1" charset="0"/>
              </a:rPr>
              <a:t>Futurice</a:t>
            </a:r>
          </a:p>
          <a:p>
            <a:pPr marL="415925"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Facilitating thought leadership activities internally and externally, encouraging and supporting others to contribute</a:t>
            </a:r>
          </a:p>
          <a:p>
            <a:pPr marL="415925"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Active participation in new business and proposal creation</a:t>
            </a:r>
          </a:p>
          <a:p>
            <a:pPr marL="415925"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Continuously expanding their skills sets</a:t>
            </a:r>
          </a:p>
          <a:p>
            <a:pPr marL="415925"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Mentors and coaches colleagues</a:t>
            </a:r>
          </a:p>
          <a:p>
            <a:pPr marL="184150" indent="-11112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84150" indent="-111125" algn="l" defTabSz="457200" rtl="0" fontAlgn="base" hangingPunct="0">
              <a:spcBef>
                <a:spcPct val="0"/>
              </a:spcBef>
              <a:spcAft>
                <a:spcPct val="0"/>
              </a:spcAft>
              <a:buSzPct val="100000"/>
              <a:buFontTx/>
              <a:buChar char="•"/>
            </a:pPr>
            <a:endParaRPr lang="en-US" sz="1600" kern="1200" baseline="30000" dirty="0" smtClean="0">
              <a:solidFill>
                <a:srgbClr val="000000"/>
              </a:solidFill>
              <a:latin typeface="Cambria" charset="0"/>
              <a:ea typeface="ＭＳ Ｐゴシック" charset="0"/>
              <a:cs typeface="Cambria" charset="0"/>
              <a:sym typeface="Cambria" charset="0"/>
            </a:endParaRPr>
          </a:p>
          <a:p>
            <a:pPr marL="184150" indent="-111125"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84150" indent="-111125"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
        <p:nvSpPr>
          <p:cNvPr id="15363"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5364" name="AutoShape 4"/>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5365" name="AutoShape 5"/>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5366" name="AutoShape 6"/>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67" name="AutoShape 7"/>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5368" name="Group 8"/>
          <p:cNvGrpSpPr>
            <a:grpSpLocks/>
          </p:cNvGrpSpPr>
          <p:nvPr/>
        </p:nvGrpSpPr>
        <p:grpSpPr bwMode="auto">
          <a:xfrm>
            <a:off x="13458825" y="7837488"/>
            <a:ext cx="1296988" cy="1295400"/>
            <a:chOff x="0" y="0"/>
            <a:chExt cx="1297979" cy="1295401"/>
          </a:xfrm>
        </p:grpSpPr>
        <p:graphicFrame>
          <p:nvGraphicFramePr>
            <p:cNvPr id="15369" name="Object 9"/>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10142"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370" name="AutoShape 10"/>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15371" name="AutoShape 11"/>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grpSp>
        <p:nvGrpSpPr>
          <p:cNvPr id="15372" name="Group 12"/>
          <p:cNvGrpSpPr>
            <a:grpSpLocks/>
          </p:cNvGrpSpPr>
          <p:nvPr/>
        </p:nvGrpSpPr>
        <p:grpSpPr bwMode="auto">
          <a:xfrm>
            <a:off x="11507788" y="3222625"/>
            <a:ext cx="7432675" cy="7124700"/>
            <a:chOff x="0" y="0"/>
            <a:chExt cx="7432860" cy="7124220"/>
          </a:xfrm>
        </p:grpSpPr>
        <p:sp>
          <p:nvSpPr>
            <p:cNvPr id="15373" name="AutoShape 13"/>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4" name="AutoShape 14"/>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5" name="AutoShape 15"/>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6" name="AutoShape 16"/>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7" name="AutoShape 17"/>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8" name="AutoShape 18"/>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79" name="AutoShape 19"/>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0" name="AutoShape 20"/>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1" name="AutoShape 21"/>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2" name="AutoShape 22"/>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3" name="AutoShape 23"/>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4" name="AutoShape 24"/>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5" name="AutoShape 25"/>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5386" name="AutoShape 26"/>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grpSp>
        <p:nvGrpSpPr>
          <p:cNvPr id="15387" name="Group 27"/>
          <p:cNvGrpSpPr>
            <a:grpSpLocks/>
          </p:cNvGrpSpPr>
          <p:nvPr/>
        </p:nvGrpSpPr>
        <p:grpSpPr bwMode="auto">
          <a:xfrm>
            <a:off x="14779625" y="3783013"/>
            <a:ext cx="1270000" cy="1270000"/>
            <a:chOff x="0" y="0"/>
            <a:chExt cx="1270001" cy="1270001"/>
          </a:xfrm>
        </p:grpSpPr>
        <p:graphicFrame>
          <p:nvGraphicFramePr>
            <p:cNvPr id="15388" name="Object 2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3" name="Chart" r:id="rId5" imgW="0" imgH="0" progId="MSGraph.Chart.8">
                    <p:embed/>
                  </p:oleObj>
                </mc:Choice>
                <mc:Fallback>
                  <p:oleObj name="Chart" r:id="rId5"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389" name="AutoShape 29"/>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SENIOR 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5390" name="Group 30"/>
          <p:cNvGrpSpPr>
            <a:grpSpLocks/>
          </p:cNvGrpSpPr>
          <p:nvPr/>
        </p:nvGrpSpPr>
        <p:grpSpPr bwMode="auto">
          <a:xfrm>
            <a:off x="11558588" y="4594225"/>
            <a:ext cx="1270000" cy="1295400"/>
            <a:chOff x="0" y="0"/>
            <a:chExt cx="1270000" cy="1295400"/>
          </a:xfrm>
        </p:grpSpPr>
        <p:graphicFrame>
          <p:nvGraphicFramePr>
            <p:cNvPr id="15391" name="Object 3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4" name="Chart" r:id="rId6" imgW="0" imgH="0" progId="MSGraph.Chart.8">
                    <p:embed/>
                  </p:oleObj>
                </mc:Choice>
                <mc:Fallback>
                  <p:oleObj name="Chart" r:id="rId6"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392" name="AutoShape 32"/>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5393" name="Group 33"/>
          <p:cNvGrpSpPr>
            <a:grpSpLocks/>
          </p:cNvGrpSpPr>
          <p:nvPr/>
        </p:nvGrpSpPr>
        <p:grpSpPr bwMode="auto">
          <a:xfrm>
            <a:off x="11888788" y="7180263"/>
            <a:ext cx="1270000" cy="1282700"/>
            <a:chOff x="0" y="-12700"/>
            <a:chExt cx="1270000" cy="1282700"/>
          </a:xfrm>
        </p:grpSpPr>
        <p:graphicFrame>
          <p:nvGraphicFramePr>
            <p:cNvPr id="15394" name="Object 34"/>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5" name="Chart" r:id="rId7" imgW="0" imgH="0" progId="MSGraph.Chart.8">
                    <p:embed/>
                  </p:oleObj>
                </mc:Choice>
                <mc:Fallback>
                  <p:oleObj name="Chart" r:id="rId7"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395" name="AutoShape 35"/>
            <p:cNvSpPr>
              <a:spLocks/>
            </p:cNvSpPr>
            <p:nvPr/>
          </p:nvSpPr>
          <p:spPr bwMode="auto">
            <a:xfrm>
              <a:off x="0" y="-127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5396" name="Group 36"/>
          <p:cNvGrpSpPr>
            <a:grpSpLocks/>
          </p:cNvGrpSpPr>
          <p:nvPr/>
        </p:nvGrpSpPr>
        <p:grpSpPr bwMode="auto">
          <a:xfrm>
            <a:off x="16273463" y="5286375"/>
            <a:ext cx="1270000" cy="1287463"/>
            <a:chOff x="0" y="0"/>
            <a:chExt cx="1270001" cy="1288022"/>
          </a:xfrm>
        </p:grpSpPr>
        <p:graphicFrame>
          <p:nvGraphicFramePr>
            <p:cNvPr id="15397" name="Object 37"/>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6" name="Chart" r:id="rId8" imgW="0" imgH="0" progId="MSGraph.Chart.8">
                    <p:embed/>
                  </p:oleObj>
                </mc:Choice>
                <mc:Fallback>
                  <p:oleObj name="Chart" r:id="rId8"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398" name="AutoShape 38"/>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aphicFrame>
        <p:nvGraphicFramePr>
          <p:cNvPr id="15399" name="Object 39"/>
          <p:cNvGraphicFramePr>
            <a:graphicFrameLocks noChangeAspect="1"/>
          </p:cNvGraphicFramePr>
          <p:nvPr/>
        </p:nvGraphicFramePr>
        <p:xfrm>
          <a:off x="16552863" y="9186863"/>
          <a:ext cx="1270000" cy="1270000"/>
        </p:xfrm>
        <a:graphic>
          <a:graphicData uri="http://schemas.openxmlformats.org/presentationml/2006/ole">
            <mc:AlternateContent xmlns:mc="http://schemas.openxmlformats.org/markup-compatibility/2006">
              <mc:Choice xmlns:v="urn:schemas-microsoft-com:vml" Requires="v">
                <p:oleObj spid="_x0000_s10147" name="Chart" r:id="rId9" imgW="0" imgH="0" progId="MSGraph.Chart.8">
                  <p:embed/>
                </p:oleObj>
              </mc:Choice>
              <mc:Fallback>
                <p:oleObj name="Chart" r:id="rId9"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2863" y="9186863"/>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400" name="AutoShape 40"/>
          <p:cNvSpPr>
            <a:spLocks/>
          </p:cNvSpPr>
          <p:nvPr/>
        </p:nvSpPr>
        <p:spPr bwMode="auto">
          <a:xfrm>
            <a:off x="16554450" y="92583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nvGrpSpPr>
          <p:cNvPr id="15401" name="Group 41"/>
          <p:cNvGrpSpPr>
            <a:grpSpLocks/>
          </p:cNvGrpSpPr>
          <p:nvPr/>
        </p:nvGrpSpPr>
        <p:grpSpPr bwMode="auto">
          <a:xfrm>
            <a:off x="13115925" y="3130550"/>
            <a:ext cx="1270000" cy="1270000"/>
            <a:chOff x="0" y="0"/>
            <a:chExt cx="1270001" cy="1270001"/>
          </a:xfrm>
        </p:grpSpPr>
        <p:graphicFrame>
          <p:nvGraphicFramePr>
            <p:cNvPr id="15402" name="Object 4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8" name="Chart" r:id="rId10" imgW="0" imgH="0" progId="MSGraph.Chart.8">
                    <p:embed/>
                  </p:oleObj>
                </mc:Choice>
                <mc:Fallback>
                  <p:oleObj name="Chart" r:id="rId10" imgW="0" imgH="0" progId="MSGraph.Chart.8">
                    <p:embed/>
                    <p:pic>
                      <p:nvPicPr>
                        <p:cNvPr id="0" name=""/>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403" name="AutoShape 4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DESIGN </a:t>
              </a:r>
            </a:p>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LEAD</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5404" name="Group 44"/>
          <p:cNvGrpSpPr>
            <a:grpSpLocks/>
          </p:cNvGrpSpPr>
          <p:nvPr/>
        </p:nvGrpSpPr>
        <p:grpSpPr bwMode="auto">
          <a:xfrm>
            <a:off x="15055850" y="6805613"/>
            <a:ext cx="1270000" cy="1295400"/>
            <a:chOff x="0" y="0"/>
            <a:chExt cx="1270000" cy="1295400"/>
          </a:xfrm>
        </p:grpSpPr>
        <p:graphicFrame>
          <p:nvGraphicFramePr>
            <p:cNvPr id="15405" name="Object 45"/>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49" name="Chart" r:id="rId12" imgW="0" imgH="0" progId="MSGraph.Chart.8">
                    <p:embed/>
                  </p:oleObj>
                </mc:Choice>
                <mc:Fallback>
                  <p:oleObj name="Chart" r:id="rId12" imgW="0" imgH="0" progId="MSGraph.Chart.8">
                    <p:embed/>
                    <p:pic>
                      <p:nvPicPr>
                        <p:cNvPr id="0" name=""/>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406" name="AutoShape 46"/>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LEAD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5407" name="Group 47"/>
          <p:cNvGrpSpPr>
            <a:grpSpLocks/>
          </p:cNvGrpSpPr>
          <p:nvPr/>
        </p:nvGrpSpPr>
        <p:grpSpPr bwMode="auto">
          <a:xfrm>
            <a:off x="14381163" y="9226550"/>
            <a:ext cx="1270000" cy="1333500"/>
            <a:chOff x="0" y="0"/>
            <a:chExt cx="1270000" cy="1333500"/>
          </a:xfrm>
        </p:grpSpPr>
        <p:graphicFrame>
          <p:nvGraphicFramePr>
            <p:cNvPr id="15408" name="Object 4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0150" name="Chart" r:id="rId13" imgW="0" imgH="0" progId="MSGraph.Chart.8">
                    <p:embed/>
                  </p:oleObj>
                </mc:Choice>
                <mc:Fallback>
                  <p:oleObj name="Chart" r:id="rId13" imgW="0" imgH="0" progId="MSGraph.Chart.8">
                    <p:embed/>
                    <p:pic>
                      <p:nvPicPr>
                        <p:cNvPr id="0" name=""/>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5409" name="AutoShape 49"/>
            <p:cNvSpPr>
              <a:spLocks/>
            </p:cNvSpPr>
            <p:nvPr/>
          </p:nvSpPr>
          <p:spPr bwMode="auto">
            <a:xfrm>
              <a:off x="0" y="635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smtClean="0">
                  <a:solidFill>
                    <a:srgbClr val="FFFFFF"/>
                  </a:solidFill>
                  <a:latin typeface="Sharp Sans No1" charset="0"/>
                  <a:ea typeface="ＭＳ Ｐゴシック" charset="0"/>
                  <a:cs typeface="Sharp Sans No1" charset="0"/>
                  <a:sym typeface="Sharp Sans No1" charset="0"/>
                </a:rPr>
                <a:t>TECHNOLOGY LEAD</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51" name="TextBox 50"/>
          <p:cNvSpPr txBox="1"/>
          <p:nvPr/>
        </p:nvSpPr>
        <p:spPr>
          <a:xfrm>
            <a:off x="1147544" y="12160078"/>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674742819"/>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4338" name="Rectangle 2"/>
          <p:cNvSpPr>
            <a:spLocks/>
          </p:cNvSpPr>
          <p:nvPr/>
        </p:nvSpPr>
        <p:spPr bwMode="auto">
          <a:xfrm>
            <a:off x="1249500" y="2230438"/>
            <a:ext cx="7615238" cy="947951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74625" indent="-106363"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4: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SENIOR DESIGNER/SENIOR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TECHNOLOGIST/SENIOR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CONSULTANT</a:t>
            </a:r>
          </a:p>
          <a:p>
            <a:pPr marL="174625" indent="-106363"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74625" indent="-106363" algn="l" defTabSz="457200" rtl="0" fontAlgn="base" hangingPunct="0">
              <a:spcBef>
                <a:spcPct val="0"/>
              </a:spcBef>
              <a:spcAft>
                <a:spcPct val="0"/>
              </a:spcAft>
            </a:pPr>
            <a:r>
              <a:rPr lang="en-US" sz="2300" kern="1200" dirty="0" err="1" smtClean="0">
                <a:solidFill>
                  <a:srgbClr val="000000"/>
                </a:solidFill>
                <a:latin typeface="SharpSansNo1-Extrabold" charset="0"/>
                <a:ea typeface="ＭＳ Ｐゴシック" charset="0"/>
                <a:cs typeface="SharpSansNo1-Extrabold" charset="0"/>
                <a:sym typeface="SharpSansNo1-Extrabold" charset="0"/>
              </a:rPr>
              <a:t>Invoiceable</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 work 80-90%*</a:t>
            </a:r>
          </a:p>
          <a:p>
            <a:pPr marL="174625" indent="-106363" algn="l" defTabSz="457200" rtl="0" fontAlgn="base" hangingPunct="0">
              <a:spcBef>
                <a:spcPct val="0"/>
              </a:spcBef>
              <a:spcAft>
                <a:spcPct val="0"/>
              </a:spcAft>
            </a:pPr>
            <a:endParaRPr lang="en-US" sz="2300" kern="1200" dirty="0" smtClean="0">
              <a:solidFill>
                <a:srgbClr val="000000"/>
              </a:solidFill>
              <a:latin typeface="SharpSansNo1-Medium" charset="0"/>
              <a:ea typeface="ＭＳ Ｐゴシック" charset="0"/>
              <a:cs typeface="SharpSansNo1-Medium" charset="0"/>
              <a:sym typeface="SharpSansNo1-Medium" charset="0"/>
            </a:endParaRP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Trusted </a:t>
            </a:r>
            <a:r>
              <a:rPr lang="en-US" sz="2300" kern="1200" dirty="0">
                <a:solidFill>
                  <a:schemeClr val="tx1"/>
                </a:solidFill>
                <a:latin typeface="SharpSansNo1-Medium" charset="0"/>
                <a:ea typeface="ＭＳ Ｐゴシック" charset="0"/>
                <a:cs typeface="SharpSansNo1-Medium" charset="0"/>
                <a:sym typeface="SharpSansNo1-Medium" charset="0"/>
              </a:rPr>
              <a:t>advisor / key consultant to </a:t>
            </a:r>
            <a:r>
              <a:rPr lang="en-US" sz="2300" kern="1200" dirty="0" smtClean="0">
                <a:solidFill>
                  <a:schemeClr val="tx1"/>
                </a:solidFill>
                <a:latin typeface="SharpSansNo1-Medium" charset="0"/>
                <a:ea typeface="ＭＳ Ｐゴシック" charset="0"/>
                <a:cs typeface="SharpSansNo1-Medium" charset="0"/>
                <a:sym typeface="SharpSansNo1-Medium" charset="0"/>
              </a:rPr>
              <a:t>customer</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Brings </a:t>
            </a:r>
            <a:r>
              <a:rPr lang="en-US" sz="2300" kern="1200" dirty="0">
                <a:solidFill>
                  <a:schemeClr val="tx1"/>
                </a:solidFill>
                <a:latin typeface="SharpSansNo1-Medium" charset="0"/>
                <a:ea typeface="ＭＳ Ｐゴシック" charset="0"/>
                <a:cs typeface="SharpSansNo1-Medium" charset="0"/>
                <a:sym typeface="SharpSansNo1-Medium" charset="0"/>
              </a:rPr>
              <a:t>expertise to multiple projects </a:t>
            </a:r>
            <a:r>
              <a:rPr lang="en-US" sz="2300" kern="1200" dirty="0" smtClean="0">
                <a:solidFill>
                  <a:schemeClr val="tx1"/>
                </a:solidFill>
                <a:latin typeface="SharpSansNo1-Medium" charset="0"/>
                <a:ea typeface="ＭＳ Ｐゴシック" charset="0"/>
                <a:cs typeface="SharpSansNo1-Medium" charset="0"/>
                <a:sym typeface="SharpSansNo1-Medium" charset="0"/>
              </a:rPr>
              <a:t>simultaneously</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Leads </a:t>
            </a:r>
            <a:r>
              <a:rPr lang="en-US" sz="2300" kern="1200" dirty="0">
                <a:solidFill>
                  <a:schemeClr val="tx1"/>
                </a:solidFill>
                <a:latin typeface="SharpSansNo1-Medium" charset="0"/>
                <a:ea typeface="ＭＳ Ｐゴシック" charset="0"/>
                <a:cs typeface="SharpSansNo1-Medium" charset="0"/>
                <a:sym typeface="SharpSansNo1-Medium" charset="0"/>
              </a:rPr>
              <a:t>challenging projects </a:t>
            </a:r>
            <a:r>
              <a:rPr lang="en-US" sz="2300" kern="1200" dirty="0" smtClean="0">
                <a:solidFill>
                  <a:schemeClr val="tx1"/>
                </a:solidFill>
                <a:latin typeface="SharpSansNo1-Medium" charset="0"/>
                <a:ea typeface="ＭＳ Ｐゴシック" charset="0"/>
                <a:cs typeface="SharpSansNo1-Medium" charset="0"/>
                <a:sym typeface="SharpSansNo1-Medium" charset="0"/>
              </a:rPr>
              <a:t>successfully</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Maintains </a:t>
            </a:r>
            <a:r>
              <a:rPr lang="en-US" sz="2300" kern="1200" dirty="0">
                <a:solidFill>
                  <a:schemeClr val="tx1"/>
                </a:solidFill>
                <a:latin typeface="SharpSansNo1-Medium" charset="0"/>
                <a:ea typeface="ＭＳ Ｐゴシック" charset="0"/>
                <a:cs typeface="SharpSansNo1-Medium" charset="0"/>
                <a:sym typeface="SharpSansNo1-Medium" charset="0"/>
              </a:rPr>
              <a:t>and develops relationships with clients and manages </a:t>
            </a:r>
            <a:r>
              <a:rPr lang="en-US" sz="2300" kern="1200" dirty="0" smtClean="0">
                <a:solidFill>
                  <a:schemeClr val="tx1"/>
                </a:solidFill>
                <a:latin typeface="SharpSansNo1-Medium" charset="0"/>
                <a:ea typeface="ＭＳ Ｐゴシック" charset="0"/>
                <a:cs typeface="SharpSansNo1-Medium" charset="0"/>
                <a:sym typeface="SharpSansNo1-Medium" charset="0"/>
              </a:rPr>
              <a:t>expectations</a:t>
            </a: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Higher </a:t>
            </a:r>
            <a:r>
              <a:rPr lang="en-US" sz="2300" kern="1200" dirty="0">
                <a:solidFill>
                  <a:schemeClr val="tx1"/>
                </a:solidFill>
                <a:latin typeface="SharpSansNo1-Medium" charset="0"/>
                <a:ea typeface="ＭＳ Ｐゴシック" charset="0"/>
                <a:cs typeface="SharpSansNo1-Medium" charset="0"/>
                <a:sym typeface="SharpSansNo1-Medium" charset="0"/>
              </a:rPr>
              <a:t>annual invoicing than on level 3</a:t>
            </a:r>
          </a:p>
          <a:p>
            <a:pPr marL="174625" indent="-106363" algn="l" defTabSz="457200" rtl="0" fontAlgn="base" hangingPunct="0">
              <a:spcBef>
                <a:spcPct val="0"/>
              </a:spcBef>
              <a:spcAft>
                <a:spcPct val="0"/>
              </a:spcAft>
            </a:pPr>
            <a:endParaRPr lang="en-US" sz="2300" kern="1200" dirty="0" smtClean="0">
              <a:solidFill>
                <a:srgbClr val="000000"/>
              </a:solidFill>
              <a:latin typeface="SharpSansNo1-Medium" charset="0"/>
              <a:ea typeface="ＭＳ Ｐゴシック" charset="0"/>
              <a:cs typeface="SharpSansNo1-Medium" charset="0"/>
              <a:sym typeface="SharpSansNo1-Medium" charset="0"/>
            </a:endParaRPr>
          </a:p>
          <a:p>
            <a:pPr marL="174625" indent="-106363"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New business personal development </a:t>
            </a:r>
            <a:r>
              <a:rPr lang="en-US" sz="2300" kern="1200" dirty="0">
                <a:solidFill>
                  <a:srgbClr val="000000"/>
                </a:solidFill>
                <a:latin typeface="SharpSansNo1-Extrabold" charset="0"/>
                <a:ea typeface="ＭＳ Ｐゴシック" charset="0"/>
                <a:cs typeface="SharpSansNo1-Extrabold" charset="0"/>
                <a:sym typeface="SharpSansNo1-Extrabold" charset="0"/>
              </a:rPr>
              <a:t>and internal</a:t>
            </a:r>
          </a:p>
          <a:p>
            <a:pPr marL="174625" indent="-106363" algn="l" defTabSz="457200" rtl="0" fontAlgn="base" hangingPunct="0">
              <a:spcBef>
                <a:spcPct val="0"/>
              </a:spcBef>
              <a:spcAft>
                <a:spcPct val="0"/>
              </a:spcAft>
            </a:pPr>
            <a:r>
              <a:rPr lang="en-US" sz="2300" kern="1200" dirty="0">
                <a:solidFill>
                  <a:srgbClr val="000000"/>
                </a:solidFill>
                <a:latin typeface="SharpSansNo1-Extrabold" charset="0"/>
                <a:ea typeface="ＭＳ Ｐゴシック" charset="0"/>
                <a:cs typeface="SharpSansNo1-Extrabold" charset="0"/>
                <a:sym typeface="SharpSansNo1-Extrabold" charset="0"/>
              </a:rPr>
              <a:t>events </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10-20%</a:t>
            </a:r>
          </a:p>
          <a:p>
            <a:pPr marL="174625" indent="-106363" algn="l" defTabSz="457200" rtl="0" fontAlgn="base" hangingPunct="0">
              <a:spcBef>
                <a:spcPct val="0"/>
              </a:spcBef>
              <a:spcAft>
                <a:spcPct val="0"/>
              </a:spcAft>
            </a:pPr>
            <a:endParaRPr lang="en-US" sz="2300" kern="1200" dirty="0" smtClean="0">
              <a:solidFill>
                <a:srgbClr val="000000"/>
              </a:solidFill>
              <a:latin typeface="SharpSansNo1-Semibold" charset="0"/>
              <a:ea typeface="ＭＳ Ｐゴシック" charset="0"/>
              <a:cs typeface="SharpSansNo1-Semibold" charset="0"/>
              <a:sym typeface="SharpSansNo1-Semibold" charset="0"/>
            </a:endParaRPr>
          </a:p>
          <a:p>
            <a:pPr marL="411162"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charset="0"/>
                <a:ea typeface="ＭＳ Ｐゴシック" charset="0"/>
                <a:cs typeface="SharpSansNo1-Medium" charset="0"/>
                <a:sym typeface="SharpSansNo1-Medium" charset="0"/>
              </a:rPr>
              <a:t>Participates </a:t>
            </a:r>
            <a:r>
              <a:rPr lang="en-US" sz="2300" kern="1200" dirty="0">
                <a:solidFill>
                  <a:schemeClr val="tx1"/>
                </a:solidFill>
                <a:latin typeface="SharpSansNo1-Medium" charset="0"/>
                <a:ea typeface="ＭＳ Ｐゴシック" charset="0"/>
                <a:cs typeface="SharpSansNo1-Medium" charset="0"/>
                <a:sym typeface="SharpSansNo1-Medium" charset="0"/>
              </a:rPr>
              <a:t>as domain expert </a:t>
            </a:r>
            <a:r>
              <a:rPr lang="en-US" sz="2300" kern="1200" dirty="0" smtClean="0">
                <a:solidFill>
                  <a:srgbClr val="000000"/>
                </a:solidFill>
                <a:latin typeface="SharpSansNo1-Medium" charset="0"/>
                <a:ea typeface="ＭＳ Ｐゴシック" charset="0"/>
                <a:cs typeface="SharpSansNo1-Medium" charset="0"/>
                <a:sym typeface="SharpSansNo1-Medium" charset="0"/>
              </a:rPr>
              <a:t>in new business and proposal creation</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Contributing to thought leadership internally and externally</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Continuously expanding their skills sets</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Mentors and coaches colleagues</a:t>
            </a:r>
          </a:p>
        </p:txBody>
      </p:sp>
      <p:sp>
        <p:nvSpPr>
          <p:cNvPr id="14339"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4340" name="AutoShape 4"/>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4341" name="AutoShape 5"/>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4342" name="Group 6"/>
          <p:cNvGrpSpPr>
            <a:grpSpLocks/>
          </p:cNvGrpSpPr>
          <p:nvPr/>
        </p:nvGrpSpPr>
        <p:grpSpPr bwMode="auto">
          <a:xfrm>
            <a:off x="11507788" y="3222625"/>
            <a:ext cx="7432675" cy="7124700"/>
            <a:chOff x="0" y="0"/>
            <a:chExt cx="7432860" cy="7124220"/>
          </a:xfrm>
        </p:grpSpPr>
        <p:sp>
          <p:nvSpPr>
            <p:cNvPr id="14343" name="AutoShape 7"/>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4" name="AutoShape 8"/>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5" name="AutoShape 9"/>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6" name="AutoShape 10"/>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7" name="AutoShape 11"/>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8" name="AutoShape 12"/>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49" name="AutoShape 13"/>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0" name="AutoShape 14"/>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1" name="AutoShape 15"/>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2" name="AutoShape 16"/>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3" name="AutoShape 17"/>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4" name="AutoShape 18"/>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5" name="AutoShape 19"/>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6" name="AutoShape 20"/>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4357" name="AutoShape 21"/>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4358" name="AutoShape 22"/>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4359" name="Group 23"/>
          <p:cNvGrpSpPr>
            <a:grpSpLocks/>
          </p:cNvGrpSpPr>
          <p:nvPr/>
        </p:nvGrpSpPr>
        <p:grpSpPr bwMode="auto">
          <a:xfrm>
            <a:off x="13458825" y="7837488"/>
            <a:ext cx="1296988" cy="1295400"/>
            <a:chOff x="0" y="0"/>
            <a:chExt cx="1297979" cy="1295401"/>
          </a:xfrm>
        </p:grpSpPr>
        <p:graphicFrame>
          <p:nvGraphicFramePr>
            <p:cNvPr id="14360" name="Object 24"/>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8812"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61" name="AutoShape 25"/>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14362" name="AutoShape 26"/>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grpSp>
        <p:nvGrpSpPr>
          <p:cNvPr id="14363" name="Group 27"/>
          <p:cNvGrpSpPr>
            <a:grpSpLocks/>
          </p:cNvGrpSpPr>
          <p:nvPr/>
        </p:nvGrpSpPr>
        <p:grpSpPr bwMode="auto">
          <a:xfrm>
            <a:off x="14779625" y="3783013"/>
            <a:ext cx="1270000" cy="1270000"/>
            <a:chOff x="0" y="0"/>
            <a:chExt cx="1270001" cy="1270001"/>
          </a:xfrm>
        </p:grpSpPr>
        <p:graphicFrame>
          <p:nvGraphicFramePr>
            <p:cNvPr id="14364" name="Object 2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8813" name="Chart" r:id="rId5" imgW="0" imgH="0" progId="MSGraph.Chart.8">
                    <p:embed/>
                  </p:oleObj>
                </mc:Choice>
                <mc:Fallback>
                  <p:oleObj name="Chart" r:id="rId5"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65" name="AutoShape 29"/>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SENIOR 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4366" name="Group 30"/>
          <p:cNvGrpSpPr>
            <a:grpSpLocks/>
          </p:cNvGrpSpPr>
          <p:nvPr/>
        </p:nvGrpSpPr>
        <p:grpSpPr bwMode="auto">
          <a:xfrm>
            <a:off x="11558588" y="4594225"/>
            <a:ext cx="1270000" cy="1295400"/>
            <a:chOff x="0" y="0"/>
            <a:chExt cx="1270000" cy="1295400"/>
          </a:xfrm>
        </p:grpSpPr>
        <p:graphicFrame>
          <p:nvGraphicFramePr>
            <p:cNvPr id="14367" name="Object 3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8814" name="Chart" r:id="rId7" imgW="0" imgH="0" progId="MSGraph.Chart.8">
                    <p:embed/>
                  </p:oleObj>
                </mc:Choice>
                <mc:Fallback>
                  <p:oleObj name="Chart" r:id="rId7"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68" name="AutoShape 32"/>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4369" name="Group 33"/>
          <p:cNvGrpSpPr>
            <a:grpSpLocks/>
          </p:cNvGrpSpPr>
          <p:nvPr/>
        </p:nvGrpSpPr>
        <p:grpSpPr bwMode="auto">
          <a:xfrm>
            <a:off x="11888788" y="7180263"/>
            <a:ext cx="1270000" cy="1282700"/>
            <a:chOff x="0" y="-12700"/>
            <a:chExt cx="1270000" cy="1282700"/>
          </a:xfrm>
        </p:grpSpPr>
        <p:graphicFrame>
          <p:nvGraphicFramePr>
            <p:cNvPr id="14370" name="Object 34"/>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8815" name="Chart" r:id="rId8" imgW="0" imgH="0" progId="MSGraph.Chart.8">
                    <p:embed/>
                  </p:oleObj>
                </mc:Choice>
                <mc:Fallback>
                  <p:oleObj name="Chart" r:id="rId8"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71" name="AutoShape 35"/>
            <p:cNvSpPr>
              <a:spLocks/>
            </p:cNvSpPr>
            <p:nvPr/>
          </p:nvSpPr>
          <p:spPr bwMode="auto">
            <a:xfrm>
              <a:off x="0" y="-127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4372" name="Group 36"/>
          <p:cNvGrpSpPr>
            <a:grpSpLocks/>
          </p:cNvGrpSpPr>
          <p:nvPr/>
        </p:nvGrpSpPr>
        <p:grpSpPr bwMode="auto">
          <a:xfrm>
            <a:off x="16273463" y="5286375"/>
            <a:ext cx="1270000" cy="1287463"/>
            <a:chOff x="0" y="0"/>
            <a:chExt cx="1270001" cy="1288022"/>
          </a:xfrm>
        </p:grpSpPr>
        <p:graphicFrame>
          <p:nvGraphicFramePr>
            <p:cNvPr id="14373" name="Object 37"/>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8816" name="Chart" r:id="rId9" imgW="0" imgH="0" progId="MSGraph.Chart.8">
                    <p:embed/>
                  </p:oleObj>
                </mc:Choice>
                <mc:Fallback>
                  <p:oleObj name="Chart" r:id="rId9"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74" name="AutoShape 38"/>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aphicFrame>
        <p:nvGraphicFramePr>
          <p:cNvPr id="14375" name="Object 39"/>
          <p:cNvGraphicFramePr>
            <a:graphicFrameLocks noChangeAspect="1"/>
          </p:cNvGraphicFramePr>
          <p:nvPr/>
        </p:nvGraphicFramePr>
        <p:xfrm>
          <a:off x="16552863" y="9186863"/>
          <a:ext cx="1270000" cy="1270000"/>
        </p:xfrm>
        <a:graphic>
          <a:graphicData uri="http://schemas.openxmlformats.org/presentationml/2006/ole">
            <mc:AlternateContent xmlns:mc="http://schemas.openxmlformats.org/markup-compatibility/2006">
              <mc:Choice xmlns:v="urn:schemas-microsoft-com:vml" Requires="v">
                <p:oleObj spid="_x0000_s8817" name="Chart" r:id="rId10" imgW="0" imgH="0" progId="MSGraph.Chart.8">
                  <p:embed/>
                </p:oleObj>
              </mc:Choice>
              <mc:Fallback>
                <p:oleObj name="Chart" r:id="rId10"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2863" y="9186863"/>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4376" name="AutoShape 40"/>
          <p:cNvSpPr>
            <a:spLocks/>
          </p:cNvSpPr>
          <p:nvPr/>
        </p:nvSpPr>
        <p:spPr bwMode="auto">
          <a:xfrm>
            <a:off x="16554450" y="92583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sp>
        <p:nvSpPr>
          <p:cNvPr id="42" name="TextBox 41"/>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226486609"/>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6386" name="Rectangle 2"/>
          <p:cNvSpPr>
            <a:spLocks/>
          </p:cNvSpPr>
          <p:nvPr/>
        </p:nvSpPr>
        <p:spPr bwMode="auto">
          <a:xfrm>
            <a:off x="1145584" y="2675825"/>
            <a:ext cx="7615238" cy="1292250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207963" indent="-120650"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4: </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CONSULTANT – BUSINESS</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DEVELOPMENT – Sales</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focused role</a:t>
            </a:r>
          </a:p>
          <a:p>
            <a:pPr marL="207963" indent="-120650" algn="l" defTabSz="457200" rtl="0" fontAlgn="base" hangingPunct="0">
              <a:spcBef>
                <a:spcPct val="0"/>
              </a:spcBef>
              <a:spcAft>
                <a:spcPct val="0"/>
              </a:spcAft>
            </a:pPr>
            <a:endParaRPr lang="en-US" sz="3500" kern="1200" dirty="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r>
              <a:rPr lang="en-US" sz="2300" kern="1200" dirty="0" err="1" smtClean="0">
                <a:solidFill>
                  <a:srgbClr val="000000"/>
                </a:solidFill>
                <a:latin typeface="SharpSansNo1-Extrabold" charset="0"/>
                <a:ea typeface="ＭＳ Ｐゴシック" charset="0"/>
                <a:cs typeface="SharpSansNo1-Extrabold" charset="0"/>
                <a:sym typeface="SharpSansNo1-Extrabold" charset="0"/>
              </a:rPr>
              <a:t>Invoiceable</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 work 50%*</a:t>
            </a:r>
          </a:p>
          <a:p>
            <a:pPr marL="207963" indent="-120650"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Seen as trusted advisor to clients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Steer and oversee multiple projects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Maintains and develops relationships with clients and manages expectations</a:t>
            </a: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r>
              <a:rPr lang="en-US" sz="2300" kern="1200" dirty="0">
                <a:solidFill>
                  <a:srgbClr val="000000"/>
                </a:solidFill>
                <a:latin typeface="SharpSansNo1-Extrabold" charset="0"/>
                <a:ea typeface="ＭＳ Ｐゴシック" charset="0"/>
                <a:cs typeface="SharpSansNo1-Extrabold" charset="0"/>
                <a:sym typeface="SharpSansNo1-Extrabold" charset="0"/>
              </a:rPr>
              <a:t>N</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ew business 50%</a:t>
            </a: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Drives </a:t>
            </a:r>
            <a:r>
              <a:rPr lang="en-US" sz="2300" kern="1200" dirty="0">
                <a:solidFill>
                  <a:srgbClr val="000000"/>
                </a:solidFill>
                <a:latin typeface="SharpSansNo1-Medium"/>
                <a:ea typeface="ＭＳ Ｐゴシック" charset="0"/>
                <a:cs typeface="SharpSansNo1-Medium"/>
              </a:rPr>
              <a:t>new business, generates leads and </a:t>
            </a:r>
            <a:r>
              <a:rPr lang="en-US" sz="2300" kern="1200" dirty="0" smtClean="0">
                <a:solidFill>
                  <a:srgbClr val="000000"/>
                </a:solidFill>
                <a:latin typeface="SharpSansNo1-Medium"/>
                <a:ea typeface="ＭＳ Ｐゴシック" charset="0"/>
                <a:cs typeface="SharpSansNo1-Medium"/>
              </a:rPr>
              <a:t>opportunities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Initiates </a:t>
            </a:r>
            <a:r>
              <a:rPr lang="en-US" sz="2300" kern="1200" dirty="0">
                <a:solidFill>
                  <a:srgbClr val="000000"/>
                </a:solidFill>
                <a:latin typeface="SharpSansNo1-Medium"/>
                <a:ea typeface="ＭＳ Ｐゴシック" charset="0"/>
                <a:cs typeface="SharpSansNo1-Medium"/>
              </a:rPr>
              <a:t>new contacts, drives client dialogue and builds </a:t>
            </a:r>
            <a:r>
              <a:rPr lang="en-US" sz="2300" kern="1200" dirty="0" smtClean="0">
                <a:solidFill>
                  <a:srgbClr val="000000"/>
                </a:solidFill>
                <a:latin typeface="SharpSansNo1-Medium"/>
                <a:ea typeface="ＭＳ Ｐゴシック" charset="0"/>
                <a:cs typeface="SharpSansNo1-Medium"/>
              </a:rPr>
              <a:t>relationships</a:t>
            </a:r>
            <a:endParaRPr lang="en-US" sz="2300" kern="1200" dirty="0">
              <a:solidFill>
                <a:srgbClr val="000000"/>
              </a:solidFill>
              <a:latin typeface="SharpSansNo1-Medium"/>
              <a:ea typeface="ＭＳ Ｐゴシック" charset="0"/>
              <a:cs typeface="SharpSansNo1-Medium"/>
            </a:endParaRP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Drives </a:t>
            </a:r>
            <a:r>
              <a:rPr lang="en-US" sz="2300" kern="1200" dirty="0">
                <a:solidFill>
                  <a:srgbClr val="000000"/>
                </a:solidFill>
                <a:latin typeface="SharpSansNo1-Medium"/>
                <a:ea typeface="ＭＳ Ｐゴシック" charset="0"/>
                <a:cs typeface="SharpSansNo1-Medium"/>
              </a:rPr>
              <a:t>and leads sales pursuits successfully and with proven track </a:t>
            </a:r>
            <a:r>
              <a:rPr lang="en-US" sz="2300" kern="1200" dirty="0" smtClean="0">
                <a:solidFill>
                  <a:srgbClr val="000000"/>
                </a:solidFill>
                <a:latin typeface="SharpSansNo1-Medium"/>
                <a:ea typeface="ＭＳ Ｐゴシック" charset="0"/>
                <a:cs typeface="SharpSansNo1-Medium"/>
              </a:rPr>
              <a:t>record</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Builds </a:t>
            </a:r>
            <a:r>
              <a:rPr lang="en-US" sz="2300" kern="1200" dirty="0">
                <a:solidFill>
                  <a:srgbClr val="000000"/>
                </a:solidFill>
                <a:latin typeface="SharpSansNo1-Medium"/>
                <a:ea typeface="ＭＳ Ｐゴシック" charset="0"/>
                <a:cs typeface="SharpSansNo1-Medium"/>
              </a:rPr>
              <a:t>and enhances key </a:t>
            </a:r>
            <a:r>
              <a:rPr lang="en-US" sz="2300" kern="1200" dirty="0" smtClean="0">
                <a:solidFill>
                  <a:srgbClr val="000000"/>
                </a:solidFill>
                <a:latin typeface="SharpSansNo1-Medium"/>
                <a:ea typeface="ＭＳ Ｐゴシック" charset="0"/>
                <a:cs typeface="SharpSansNo1-Medium"/>
              </a:rPr>
              <a:t>accounts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Contributes </a:t>
            </a:r>
            <a:r>
              <a:rPr lang="en-US" sz="2300" kern="1200" dirty="0">
                <a:solidFill>
                  <a:srgbClr val="000000"/>
                </a:solidFill>
                <a:latin typeface="SharpSansNo1-Medium"/>
                <a:ea typeface="ＭＳ Ｐゴシック" charset="0"/>
                <a:cs typeface="SharpSansNo1-Medium"/>
              </a:rPr>
              <a:t>to brand through top-notch </a:t>
            </a:r>
            <a:r>
              <a:rPr lang="en-US" sz="2300" kern="1200" dirty="0" smtClean="0">
                <a:solidFill>
                  <a:srgbClr val="000000"/>
                </a:solidFill>
                <a:latin typeface="SharpSansNo1-Medium"/>
                <a:ea typeface="ＭＳ Ｐゴシック" charset="0"/>
                <a:cs typeface="SharpSansNo1-Medium"/>
              </a:rPr>
              <a:t>insights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rPr>
              <a:t>Mentors </a:t>
            </a:r>
            <a:r>
              <a:rPr lang="en-US" sz="2300" kern="1200" dirty="0">
                <a:solidFill>
                  <a:srgbClr val="000000"/>
                </a:solidFill>
                <a:latin typeface="SharpSansNo1-Medium"/>
                <a:ea typeface="ＭＳ Ｐゴシック" charset="0"/>
                <a:cs typeface="SharpSansNo1-Medium"/>
              </a:rPr>
              <a:t>and coaches colleagues</a:t>
            </a:r>
          </a:p>
          <a:p>
            <a:pPr marL="207963" indent="-120650"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207963" indent="-120650" algn="l" defTabSz="457200" rtl="0" fontAlgn="base" hangingPunct="0">
              <a:lnSpc>
                <a:spcPct val="80000"/>
              </a:lnSpc>
              <a:spcBef>
                <a:spcPct val="0"/>
              </a:spcBef>
              <a:spcAft>
                <a:spcPct val="0"/>
              </a:spcAft>
            </a:pPr>
            <a:r>
              <a:rPr lang="en-US" sz="2400" kern="1200" baseline="31000" dirty="0" smtClean="0">
                <a:solidFill>
                  <a:srgbClr val="000000"/>
                </a:solidFill>
                <a:latin typeface="SharpSansNo1-Semibold" charset="0"/>
                <a:ea typeface="ＭＳ Ｐゴシック" charset="0"/>
                <a:cs typeface="SharpSansNo1-Semibold" charset="0"/>
                <a:sym typeface="SharpSansNo1-Semibold" charset="0"/>
              </a:rPr>
              <a:t>NOTES</a:t>
            </a:r>
          </a:p>
          <a:p>
            <a:pPr marL="207963" indent="-120650" algn="l" defTabSz="457200" rtl="0" fontAlgn="base" hangingPunct="0">
              <a:lnSpc>
                <a:spcPct val="80000"/>
              </a:lnSpc>
              <a:spcBef>
                <a:spcPct val="0"/>
              </a:spcBef>
              <a:spcAft>
                <a:spcPct val="0"/>
              </a:spcAft>
            </a:pPr>
            <a:r>
              <a:rPr lang="en-US" sz="2400" kern="1200" baseline="31000" dirty="0" smtClean="0">
                <a:solidFill>
                  <a:srgbClr val="000000"/>
                </a:solidFill>
                <a:latin typeface="SharpSansNo1-Semibold" charset="0"/>
                <a:ea typeface="ＭＳ Ｐゴシック" charset="0"/>
                <a:cs typeface="SharpSansNo1-Semibold" charset="0"/>
                <a:sym typeface="SharpSansNo1-Semibold" charset="0"/>
              </a:rPr>
              <a:t>Senior Designers if they wish can focus solely on project work, new business development is expected.</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sp>
        <p:nvSpPr>
          <p:cNvPr id="16387"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6388" name="AutoShape 4"/>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 CONSULTING 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sp>
        <p:nvSpPr>
          <p:cNvPr id="16389" name="AutoShape 5"/>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6390" name="AutoShape 6"/>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391" name="Group 7"/>
          <p:cNvGrpSpPr>
            <a:grpSpLocks/>
          </p:cNvGrpSpPr>
          <p:nvPr/>
        </p:nvGrpSpPr>
        <p:grpSpPr bwMode="auto">
          <a:xfrm>
            <a:off x="11507788" y="3222625"/>
            <a:ext cx="7432675" cy="7124700"/>
            <a:chOff x="0" y="0"/>
            <a:chExt cx="7432860" cy="7124220"/>
          </a:xfrm>
        </p:grpSpPr>
        <p:sp>
          <p:nvSpPr>
            <p:cNvPr id="16392" name="AutoShape 8"/>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3" name="AutoShape 9"/>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4" name="AutoShape 10"/>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5" name="AutoShape 11"/>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6" name="AutoShape 12"/>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7" name="AutoShape 13"/>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8" name="AutoShape 14"/>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9" name="AutoShape 15"/>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0" name="AutoShape 16"/>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1" name="AutoShape 17"/>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2" name="AutoShape 18"/>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3" name="AutoShape 19"/>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4" name="AutoShape 20"/>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5" name="AutoShape 21"/>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6406" name="AutoShape 22"/>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7" name="AutoShape 23"/>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420" name="Group 36"/>
          <p:cNvGrpSpPr>
            <a:grpSpLocks/>
          </p:cNvGrpSpPr>
          <p:nvPr/>
        </p:nvGrpSpPr>
        <p:grpSpPr bwMode="auto">
          <a:xfrm>
            <a:off x="13458825" y="7837488"/>
            <a:ext cx="1296988" cy="1295400"/>
            <a:chOff x="0" y="0"/>
            <a:chExt cx="1297979" cy="1295401"/>
          </a:xfrm>
        </p:grpSpPr>
        <p:graphicFrame>
          <p:nvGraphicFramePr>
            <p:cNvPr id="16421" name="Object 37"/>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1475"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2" name="AutoShape 38"/>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3" name="Group 39"/>
          <p:cNvGrpSpPr>
            <a:grpSpLocks/>
          </p:cNvGrpSpPr>
          <p:nvPr/>
        </p:nvGrpSpPr>
        <p:grpSpPr bwMode="auto">
          <a:xfrm>
            <a:off x="14779625" y="3783013"/>
            <a:ext cx="1270000" cy="1270000"/>
            <a:chOff x="0" y="0"/>
            <a:chExt cx="1270001" cy="1270001"/>
          </a:xfrm>
        </p:grpSpPr>
        <p:graphicFrame>
          <p:nvGraphicFramePr>
            <p:cNvPr id="16424" name="Object 40"/>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76" name="Chart" r:id="rId5" imgW="0" imgH="0" progId="MSGraph.Chart.8">
                    <p:embed/>
                  </p:oleObj>
                </mc:Choice>
                <mc:Fallback>
                  <p:oleObj name="Chart" r:id="rId5"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5" name="AutoShape 41"/>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SENIOR DESIGNER</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26" name="Group 42"/>
          <p:cNvGrpSpPr>
            <a:grpSpLocks/>
          </p:cNvGrpSpPr>
          <p:nvPr/>
        </p:nvGrpSpPr>
        <p:grpSpPr bwMode="auto">
          <a:xfrm>
            <a:off x="11558588" y="4594225"/>
            <a:ext cx="1270000" cy="1295400"/>
            <a:chOff x="0" y="0"/>
            <a:chExt cx="1270000" cy="1295400"/>
          </a:xfrm>
        </p:grpSpPr>
        <p:graphicFrame>
          <p:nvGraphicFramePr>
            <p:cNvPr id="16427" name="Object 43"/>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77" name="Chart" r:id="rId6" imgW="0" imgH="0" progId="MSGraph.Chart.8">
                    <p:embed/>
                  </p:oleObj>
                </mc:Choice>
                <mc:Fallback>
                  <p:oleObj name="Chart" r:id="rId6"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8" name="AutoShape 44"/>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9" name="Group 45"/>
          <p:cNvGrpSpPr>
            <a:grpSpLocks/>
          </p:cNvGrpSpPr>
          <p:nvPr/>
        </p:nvGrpSpPr>
        <p:grpSpPr bwMode="auto">
          <a:xfrm>
            <a:off x="11888788" y="7171797"/>
            <a:ext cx="1270000" cy="1291166"/>
            <a:chOff x="0" y="-21166"/>
            <a:chExt cx="1270000" cy="1291166"/>
          </a:xfrm>
        </p:grpSpPr>
        <p:graphicFrame>
          <p:nvGraphicFramePr>
            <p:cNvPr id="16430" name="Object 46"/>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78" name="Chart" r:id="rId7" imgW="0" imgH="0" progId="MSGraph.Chart.8">
                    <p:embed/>
                  </p:oleObj>
                </mc:Choice>
                <mc:Fallback>
                  <p:oleObj name="Chart" r:id="rId7"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1" name="AutoShape 47"/>
            <p:cNvSpPr>
              <a:spLocks/>
            </p:cNvSpPr>
            <p:nvPr/>
          </p:nvSpPr>
          <p:spPr bwMode="auto">
            <a:xfrm>
              <a:off x="0" y="-21166"/>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2" name="Group 48"/>
          <p:cNvGrpSpPr>
            <a:grpSpLocks/>
          </p:cNvGrpSpPr>
          <p:nvPr/>
        </p:nvGrpSpPr>
        <p:grpSpPr bwMode="auto">
          <a:xfrm>
            <a:off x="16273463" y="5286375"/>
            <a:ext cx="1270000" cy="1287463"/>
            <a:chOff x="0" y="0"/>
            <a:chExt cx="1270001" cy="1288022"/>
          </a:xfrm>
        </p:grpSpPr>
        <p:graphicFrame>
          <p:nvGraphicFramePr>
            <p:cNvPr id="16433" name="Object 49"/>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79" name="Chart" r:id="rId8" imgW="0" imgH="0" progId="MSGraph.Chart.8">
                    <p:embed/>
                  </p:oleObj>
                </mc:Choice>
                <mc:Fallback>
                  <p:oleObj name="Chart" r:id="rId8"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4" name="AutoShape 50"/>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35" name="Group 51"/>
          <p:cNvGrpSpPr>
            <a:grpSpLocks/>
          </p:cNvGrpSpPr>
          <p:nvPr/>
        </p:nvGrpSpPr>
        <p:grpSpPr bwMode="auto">
          <a:xfrm>
            <a:off x="13115925" y="3130550"/>
            <a:ext cx="1270000" cy="1270000"/>
            <a:chOff x="0" y="0"/>
            <a:chExt cx="1270001" cy="1270001"/>
          </a:xfrm>
        </p:grpSpPr>
        <p:graphicFrame>
          <p:nvGraphicFramePr>
            <p:cNvPr id="16436" name="Object 5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80" name="Chart" r:id="rId9" imgW="0" imgH="0" progId="MSGraph.Chart.8">
                    <p:embed/>
                  </p:oleObj>
                </mc:Choice>
                <mc:Fallback>
                  <p:oleObj name="Chart" r:id="rId9"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7" name="AutoShape 5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DESIGN </a:t>
              </a:r>
            </a:p>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LEAD</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8" name="Group 54"/>
          <p:cNvGrpSpPr>
            <a:grpSpLocks/>
          </p:cNvGrpSpPr>
          <p:nvPr/>
        </p:nvGrpSpPr>
        <p:grpSpPr bwMode="auto">
          <a:xfrm>
            <a:off x="15055850" y="6805613"/>
            <a:ext cx="1270000" cy="1295400"/>
            <a:chOff x="0" y="0"/>
            <a:chExt cx="1270000" cy="1295400"/>
          </a:xfrm>
        </p:grpSpPr>
        <p:graphicFrame>
          <p:nvGraphicFramePr>
            <p:cNvPr id="16439" name="Object 55"/>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81" name="Chart" r:id="rId10" imgW="0" imgH="0" progId="MSGraph.Chart.8">
                    <p:embed/>
                  </p:oleObj>
                </mc:Choice>
                <mc:Fallback>
                  <p:oleObj name="Chart" r:id="rId10"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0" name="AutoShape 56"/>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LEAD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1" name="Group 57"/>
          <p:cNvGrpSpPr>
            <a:grpSpLocks/>
          </p:cNvGrpSpPr>
          <p:nvPr/>
        </p:nvGrpSpPr>
        <p:grpSpPr bwMode="auto">
          <a:xfrm>
            <a:off x="14381163" y="9226550"/>
            <a:ext cx="1270000" cy="1333500"/>
            <a:chOff x="0" y="0"/>
            <a:chExt cx="1270000" cy="1333500"/>
          </a:xfrm>
        </p:grpSpPr>
        <p:graphicFrame>
          <p:nvGraphicFramePr>
            <p:cNvPr id="16442" name="Object 5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82" name="Chart" r:id="rId11" imgW="0" imgH="0" progId="MSGraph.Chart.8">
                    <p:embed/>
                  </p:oleObj>
                </mc:Choice>
                <mc:Fallback>
                  <p:oleObj name="Chart" r:id="rId11"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3" name="AutoShape 59"/>
            <p:cNvSpPr>
              <a:spLocks/>
            </p:cNvSpPr>
            <p:nvPr/>
          </p:nvSpPr>
          <p:spPr bwMode="auto">
            <a:xfrm>
              <a:off x="0" y="635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smtClean="0">
                  <a:solidFill>
                    <a:srgbClr val="FFFFFF"/>
                  </a:solidFill>
                  <a:latin typeface="Sharp Sans No1" charset="0"/>
                  <a:ea typeface="ＭＳ Ｐゴシック" charset="0"/>
                  <a:cs typeface="Sharp Sans No1" charset="0"/>
                  <a:sym typeface="Sharp Sans No1" charset="0"/>
                </a:rPr>
                <a:t>TECHNOLOGY LEAD</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4" name="Group 60"/>
          <p:cNvGrpSpPr>
            <a:grpSpLocks/>
          </p:cNvGrpSpPr>
          <p:nvPr/>
        </p:nvGrpSpPr>
        <p:grpSpPr bwMode="auto">
          <a:xfrm>
            <a:off x="16552863" y="9186863"/>
            <a:ext cx="1271587" cy="1341437"/>
            <a:chOff x="0" y="0"/>
            <a:chExt cx="1270928" cy="1341347"/>
          </a:xfrm>
        </p:grpSpPr>
        <p:graphicFrame>
          <p:nvGraphicFramePr>
            <p:cNvPr id="16445" name="Object 6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83" name="Chart" r:id="rId12" imgW="0" imgH="0" progId="MSGraph.Chart.8">
                    <p:embed/>
                  </p:oleObj>
                </mc:Choice>
                <mc:Fallback>
                  <p:oleObj name="Chart" r:id="rId12"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6" name="AutoShape 62"/>
            <p:cNvSpPr>
              <a:spLocks/>
            </p:cNvSpPr>
            <p:nvPr/>
          </p:nvSpPr>
          <p:spPr bwMode="auto">
            <a:xfrm>
              <a:off x="927" y="71346"/>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64" name="Group 41"/>
          <p:cNvGrpSpPr>
            <a:grpSpLocks/>
          </p:cNvGrpSpPr>
          <p:nvPr/>
        </p:nvGrpSpPr>
        <p:grpSpPr bwMode="auto">
          <a:xfrm>
            <a:off x="16767488" y="7175694"/>
            <a:ext cx="1270000" cy="1270000"/>
            <a:chOff x="0" y="0"/>
            <a:chExt cx="1270001" cy="1270001"/>
          </a:xfrm>
        </p:grpSpPr>
        <p:graphicFrame>
          <p:nvGraphicFramePr>
            <p:cNvPr id="65" name="Object 4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84" name="Chart" r:id="rId13" imgW="0" imgH="0" progId="MSGraph.Chart.8">
                    <p:embed/>
                  </p:oleObj>
                </mc:Choice>
                <mc:Fallback>
                  <p:oleObj name="Chart" r:id="rId13" imgW="0" imgH="0" progId="MSGraph.Chart.8">
                    <p:embed/>
                    <p:pic>
                      <p:nvPicPr>
                        <p:cNvPr id="0" name=""/>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6" name="AutoShape 4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dirty="0" smtClean="0">
                  <a:solidFill>
                    <a:srgbClr val="FFFFFF"/>
                  </a:solidFill>
                  <a:latin typeface="Sharp Sans No1" charset="0"/>
                  <a:ea typeface="ＭＳ Ｐゴシック" charset="0"/>
                  <a:cs typeface="Sharp Sans No1" charset="0"/>
                  <a:sym typeface="Sharp Sans No1" charset="0"/>
                </a:rPr>
                <a:t>CONSULTANT (BIZ DEV)</a:t>
              </a:r>
              <a:endParaRPr lang="en-US" sz="14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55" name="TextBox 54"/>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350544893"/>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7" name="Shape 497"/>
          <p:cNvSpPr/>
          <p:nvPr/>
        </p:nvSpPr>
        <p:spPr>
          <a:xfrm>
            <a:off x="1270000" y="9474200"/>
            <a:ext cx="15644776" cy="2972506"/>
          </a:xfrm>
          <a:prstGeom prst="rect">
            <a:avLst/>
          </a:prstGeom>
          <a:solidFill>
            <a:srgbClr val="FFF046"/>
          </a:solidFill>
          <a:ln w="12700">
            <a:miter lim="400000"/>
          </a:ln>
        </p:spPr>
        <p:txBody>
          <a:bodyPr lIns="0" tIns="0" rIns="0" bIns="0" anchor="ctr"/>
          <a:lstStyle/>
          <a:p>
            <a:pPr lvl="0">
              <a:defRPr sz="3200">
                <a:solidFill>
                  <a:srgbClr val="FFFFFF"/>
                </a:solidFill>
              </a:defRPr>
            </a:pPr>
            <a:endParaRPr/>
          </a:p>
        </p:txBody>
      </p:sp>
      <p:sp>
        <p:nvSpPr>
          <p:cNvPr id="498" name="Shape 498"/>
          <p:cNvSpPr/>
          <p:nvPr/>
        </p:nvSpPr>
        <p:spPr>
          <a:xfrm>
            <a:off x="2213307" y="10094507"/>
            <a:ext cx="15644774" cy="166317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a:defRPr sz="8700">
                <a:latin typeface="SharpSansNo1-Extrabold"/>
                <a:ea typeface="SharpSansNo1-Extrabold"/>
                <a:cs typeface="SharpSansNo1-Extrabold"/>
                <a:sym typeface="SharpSansNo1-Extrabold"/>
              </a:defRPr>
            </a:lvl1pPr>
          </a:lstStyle>
          <a:p>
            <a:pPr lvl="0">
              <a:defRPr sz="1800"/>
            </a:pPr>
            <a:r>
              <a:rPr sz="8700"/>
              <a:t>Level 5 and 6 Example Roles</a:t>
            </a:r>
          </a:p>
        </p:txBody>
      </p:sp>
    </p:spTree>
  </p:cSld>
  <p:clrMapOvr>
    <a:masterClrMapping/>
  </p:clrMapOvr>
  <p:transition spd="med"/>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p:cNvSpPr>
          <p:nvPr/>
        </p:nvSpPr>
        <p:spPr bwMode="auto">
          <a:xfrm>
            <a:off x="1168400" y="7116763"/>
            <a:ext cx="5767388" cy="48167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47638" indent="-9842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Francisco</a:t>
            </a:r>
          </a:p>
          <a:p>
            <a:pPr marL="147638" indent="-984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 </a:t>
            </a:r>
            <a:r>
              <a:rPr lang="en-US" sz="2300" kern="1200" dirty="0" smtClean="0">
                <a:solidFill>
                  <a:srgbClr val="000000"/>
                </a:solidFill>
                <a:latin typeface="SharpSansNo1-Book"/>
                <a:ea typeface="ＭＳ Ｐゴシック" charset="0"/>
                <a:cs typeface="SharpSansNo1-Book"/>
                <a:sym typeface="Sharp Sans No1" charset="0"/>
              </a:rPr>
              <a:t>Next-generation cloud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infrastructure</a:t>
            </a:r>
          </a:p>
          <a:p>
            <a:pPr marL="147638" indent="-984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Book"/>
                <a:ea typeface="ＭＳ Ｐゴシック" charset="0"/>
                <a:cs typeface="SharpSansNo1-Book"/>
                <a:sym typeface="Sharp Sans No1" charset="0"/>
              </a:rPr>
              <a:t>Francisco loves to tinker with</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his Linux box and always runs the latest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kernel on his hobby machines. During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 day he advises clients on how to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build and migrate to automated cloud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platforms.</a:t>
            </a:r>
          </a:p>
          <a:p>
            <a:pPr marL="147638" indent="-9842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47638" indent="-9842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p:txBody>
      </p:sp>
      <p:sp>
        <p:nvSpPr>
          <p:cNvPr id="18434"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DOMAIN EXPERT LEVEL 5-6</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grpSp>
        <p:nvGrpSpPr>
          <p:cNvPr id="18435" name="Group 3"/>
          <p:cNvGrpSpPr>
            <a:grpSpLocks/>
          </p:cNvGrpSpPr>
          <p:nvPr/>
        </p:nvGrpSpPr>
        <p:grpSpPr bwMode="auto">
          <a:xfrm>
            <a:off x="1089025" y="2665413"/>
            <a:ext cx="3862388" cy="3862387"/>
            <a:chOff x="-1" y="0"/>
            <a:chExt cx="3862351" cy="3862350"/>
          </a:xfrm>
        </p:grpSpPr>
        <p:graphicFrame>
          <p:nvGraphicFramePr>
            <p:cNvPr id="18436" name="Object 4"/>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4685"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8437" name="AutoShape 5"/>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EXPERT</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(TECHNOLOGY)</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18438" name="Rectangle 6"/>
          <p:cNvSpPr>
            <a:spLocks/>
          </p:cNvSpPr>
          <p:nvPr/>
        </p:nvSpPr>
        <p:spPr bwMode="auto">
          <a:xfrm>
            <a:off x="7038975" y="2544763"/>
            <a:ext cx="13441363" cy="10951713"/>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It used to be the norm that big companies should run their own data centers,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hire loads of sys admins and spend 50+ % of the annual IT budget on servers, networking, and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infrastructure related labor. The recent trend towards fully outsourced and managed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platforms has started to change the situation. AWS runs millions of servers and is able to hire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 best experts globally. IT executives are starting to see the value of focusing on their core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business services and buying infrastructure outside, completely managed and automated.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Moreover, it</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at least 70% cheaper, and fully based on self-service, pay as you go.</a:t>
            </a:r>
          </a:p>
          <a:p>
            <a:pPr marL="136525" indent="-9207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Francisco</a:t>
            </a:r>
            <a:r>
              <a:rPr lang="fi-FI"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Book"/>
                <a:ea typeface="ＭＳ Ｐゴシック" charset="0"/>
                <a:cs typeface="SharpSansNo1-Book"/>
                <a:sym typeface="Sharp Sans No1" charset="0"/>
              </a:rPr>
              <a:t>Francisco has seen a range of </a:t>
            </a:r>
            <a:r>
              <a:rPr lang="en-US" sz="2300" kern="1200" dirty="0" err="1" smtClean="0">
                <a:solidFill>
                  <a:srgbClr val="000000"/>
                </a:solidFill>
                <a:latin typeface="SharpSansNo1-Book"/>
                <a:ea typeface="ＭＳ Ｐゴシック" charset="0"/>
                <a:cs typeface="SharpSansNo1-Book"/>
                <a:sym typeface="Sharp Sans No1" charset="0"/>
              </a:rPr>
              <a:t>organisations</a:t>
            </a:r>
            <a:r>
              <a:rPr lang="en-US" sz="2300" kern="1200" dirty="0" smtClean="0">
                <a:solidFill>
                  <a:srgbClr val="000000"/>
                </a:solidFill>
                <a:latin typeface="SharpSansNo1-Book"/>
                <a:ea typeface="ＭＳ Ｐゴシック" charset="0"/>
                <a:cs typeface="SharpSansNo1-Book"/>
                <a:sym typeface="Sharp Sans No1" charset="0"/>
              </a:rPr>
              <a:t> and industries, from old-</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school banks to latest start-ups. He understands the challenges of various client </a:t>
            </a:r>
            <a:r>
              <a:rPr lang="en-US" sz="2300" kern="1200" dirty="0" err="1" smtClean="0">
                <a:solidFill>
                  <a:srgbClr val="000000"/>
                </a:solidFill>
                <a:latin typeface="SharpSansNo1-Book"/>
                <a:ea typeface="ＭＳ Ｐゴシック" charset="0"/>
                <a:cs typeface="SharpSansNo1-Book"/>
                <a:sym typeface="Sharp Sans No1" charset="0"/>
              </a:rPr>
              <a:t>organisations</a:t>
            </a:r>
            <a:r>
              <a:rPr lang="en-US" sz="2300" kern="1200" dirty="0" smtClean="0">
                <a:solidFill>
                  <a:srgbClr val="000000"/>
                </a:solidFill>
                <a:latin typeface="SharpSansNo1-Book"/>
                <a:ea typeface="ＭＳ Ｐゴシック" charset="0"/>
                <a:cs typeface="SharpSansNo1-Book"/>
                <a:sym typeface="Sharp Sans No1" charset="0"/>
              </a:rPr>
              <a:t>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and is able to relate to what his clients are saying. Most of the time Francisco is advocating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Modern cloud platforms in public conferences and client meetings. Some people say there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no CIO in Europe Francisco </a:t>
            </a:r>
            <a:r>
              <a:rPr lang="en-US" sz="2300" kern="1200" dirty="0" err="1" smtClean="0">
                <a:solidFill>
                  <a:srgbClr val="000000"/>
                </a:solidFill>
                <a:latin typeface="SharpSansNo1-Book"/>
                <a:ea typeface="ＭＳ Ｐゴシック" charset="0"/>
                <a:cs typeface="SharpSansNo1-Book"/>
                <a:sym typeface="Sharp Sans No1" charset="0"/>
              </a:rPr>
              <a:t>hasn</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t met.</a:t>
            </a:r>
          </a:p>
          <a:p>
            <a:pPr marL="136525" indent="-92075" algn="l" defTabSz="457200" rtl="0" fontAlgn="base" hangingPunct="0">
              <a:spcBef>
                <a:spcPct val="0"/>
              </a:spcBef>
              <a:spcAft>
                <a:spcPct val="0"/>
              </a:spcAft>
            </a:pPr>
            <a:endParaRPr lang="en-US" sz="2300" kern="1200" dirty="0">
              <a:solidFill>
                <a:srgbClr val="000000"/>
              </a:solidFill>
              <a:latin typeface="SharpSansNo1-Book"/>
              <a:ea typeface="ＭＳ Ｐゴシック" charset="0"/>
              <a:cs typeface="SharpSansNo1-Book"/>
              <a:sym typeface="Sharp Sans No1" charset="0"/>
            </a:endParaRP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Although Francisco likes to talk about his passion, he usually likes to work in a bigger team </a:t>
            </a:r>
          </a:p>
          <a:p>
            <a:pPr marL="136525" indent="-92075" algn="l" defTabSz="457200" rtl="0" fontAlgn="base" hangingPunct="0">
              <a:spcBef>
                <a:spcPct val="0"/>
              </a:spcBef>
              <a:spcAft>
                <a:spcPct val="0"/>
              </a:spcAft>
            </a:pPr>
            <a:r>
              <a:rPr lang="en-US" sz="2300" kern="1200" dirty="0">
                <a:solidFill>
                  <a:srgbClr val="000000"/>
                </a:solidFill>
                <a:latin typeface="SharpSansNo1-Book"/>
                <a:ea typeface="ＭＳ Ｐゴシック" charset="0"/>
                <a:cs typeface="SharpSansNo1-Book"/>
                <a:sym typeface="Sharp Sans No1" charset="0"/>
              </a:rPr>
              <a:t>w</a:t>
            </a:r>
            <a:r>
              <a:rPr lang="en-US" sz="2300" kern="1200" dirty="0" smtClean="0">
                <a:solidFill>
                  <a:srgbClr val="000000"/>
                </a:solidFill>
                <a:latin typeface="SharpSansNo1-Book"/>
                <a:ea typeface="ＭＳ Ｐゴシック" charset="0"/>
                <a:cs typeface="SharpSansNo1-Book"/>
                <a:sym typeface="Sharp Sans No1" charset="0"/>
              </a:rPr>
              <a:t>here 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able to avoid the </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tedious job of a PM, it</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 crappy job</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 Francisco gets paid more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than his other team members as he is usually the reason Futurice got the job in the first place.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Moreover, it</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his input that drives various cloud related engagements and transformations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forward.</a:t>
            </a:r>
          </a:p>
          <a:p>
            <a:pPr marL="136525" indent="-9207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Book"/>
                <a:ea typeface="ＭＳ Ｐゴシック" charset="0"/>
                <a:cs typeface="SharpSansNo1-Book"/>
                <a:sym typeface="Sharp Sans No1" charset="0"/>
              </a:rPr>
              <a:t>Francisco says 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not happy until infrastructure costs are below 20 % on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annual basis. This might take years with big clients but 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ready for the job. He also hates if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setting up a new server environment takes more than a minute. Be ready to automate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everything. Francisco recently managed to migrate </a:t>
            </a:r>
            <a:r>
              <a:rPr lang="en-US" sz="2300" kern="1200" dirty="0" err="1" smtClean="0">
                <a:solidFill>
                  <a:srgbClr val="000000"/>
                </a:solidFill>
                <a:latin typeface="SharpSansNo1-Book"/>
                <a:ea typeface="ＭＳ Ｐゴシック" charset="0"/>
                <a:cs typeface="SharpSansNo1-Book"/>
                <a:sym typeface="Sharp Sans No1" charset="0"/>
              </a:rPr>
              <a:t>AcmeCo</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IT infrastructure to cloud. It </a:t>
            </a:r>
          </a:p>
          <a:p>
            <a:pPr marL="136525" indent="-92075" algn="l" defTabSz="457200" rtl="0" fontAlgn="base" hangingPunct="0">
              <a:spcBef>
                <a:spcPct val="0"/>
              </a:spcBef>
              <a:spcAft>
                <a:spcPct val="0"/>
              </a:spcAft>
            </a:pPr>
            <a:r>
              <a:rPr lang="en-US" sz="2300" kern="1200" dirty="0">
                <a:solidFill>
                  <a:srgbClr val="000000"/>
                </a:solidFill>
                <a:latin typeface="SharpSansNo1-Book"/>
                <a:ea typeface="ＭＳ Ｐゴシック" charset="0"/>
                <a:cs typeface="SharpSansNo1-Book"/>
                <a:sym typeface="Sharp Sans No1" charset="0"/>
              </a:rPr>
              <a:t>t</a:t>
            </a:r>
            <a:r>
              <a:rPr lang="en-US" sz="2300" kern="1200" dirty="0" smtClean="0">
                <a:solidFill>
                  <a:srgbClr val="000000"/>
                </a:solidFill>
                <a:latin typeface="SharpSansNo1-Book"/>
                <a:ea typeface="ＭＳ Ｐゴシック" charset="0"/>
                <a:cs typeface="SharpSansNo1-Book"/>
                <a:sym typeface="Sharp Sans No1" charset="0"/>
              </a:rPr>
              <a:t>ook two years but </a:t>
            </a:r>
            <a:r>
              <a:rPr lang="en-US" sz="2300" dirty="0">
                <a:latin typeface="SharpSansNo1-Book"/>
                <a:cs typeface="SharpSansNo1-Book"/>
              </a:rPr>
              <a:t> </a:t>
            </a:r>
            <a:r>
              <a:rPr lang="en-US" sz="2300" dirty="0" smtClean="0">
                <a:latin typeface="SharpSansNo1-Book"/>
                <a:cs typeface="SharpSansNo1-Book"/>
              </a:rPr>
              <a:t>the annual </a:t>
            </a:r>
            <a:r>
              <a:rPr lang="en-US" sz="2300" dirty="0">
                <a:latin typeface="SharpSansNo1-Book"/>
                <a:cs typeface="SharpSansNo1-Book"/>
              </a:rPr>
              <a:t>savings worth over 30M make </a:t>
            </a:r>
            <a:r>
              <a:rPr lang="en-US" sz="2300" dirty="0" smtClean="0">
                <a:latin typeface="SharpSansNo1-Book"/>
                <a:cs typeface="SharpSansNo1-Book"/>
              </a:rPr>
              <a:t>Francisco </a:t>
            </a:r>
            <a:r>
              <a:rPr lang="en-US" sz="2300" dirty="0">
                <a:latin typeface="SharpSansNo1-Book"/>
                <a:cs typeface="SharpSansNo1-Book"/>
              </a:rPr>
              <a:t>happy. Futurice took </a:t>
            </a:r>
            <a:endParaRPr lang="en-US" sz="2300" dirty="0" smtClean="0">
              <a:latin typeface="SharpSansNo1-Book"/>
              <a:cs typeface="SharpSansNo1-Book"/>
            </a:endParaRPr>
          </a:p>
          <a:p>
            <a:pPr marL="136525" indent="-92075" algn="l" defTabSz="457200" rtl="0" fontAlgn="base" hangingPunct="0">
              <a:spcBef>
                <a:spcPct val="0"/>
              </a:spcBef>
              <a:spcAft>
                <a:spcPct val="0"/>
              </a:spcAft>
            </a:pPr>
            <a:r>
              <a:rPr lang="en-US" sz="2300" dirty="0" smtClean="0">
                <a:latin typeface="SharpSansNo1-Book"/>
                <a:cs typeface="SharpSansNo1-Book"/>
              </a:rPr>
              <a:t>30</a:t>
            </a:r>
            <a:r>
              <a:rPr lang="en-US" sz="2300" dirty="0">
                <a:latin typeface="SharpSansNo1-Book"/>
                <a:cs typeface="SharpSansNo1-Book"/>
              </a:rPr>
              <a:t>% of the </a:t>
            </a:r>
            <a:r>
              <a:rPr lang="en-US" sz="2300" dirty="0" smtClean="0">
                <a:latin typeface="SharpSansNo1-Book"/>
                <a:cs typeface="SharpSansNo1-Book"/>
              </a:rPr>
              <a:t>savings </a:t>
            </a:r>
            <a:r>
              <a:rPr lang="en-US" sz="2300" dirty="0">
                <a:latin typeface="SharpSansNo1-Book"/>
                <a:cs typeface="SharpSansNo1-Book"/>
              </a:rPr>
              <a:t>as a </a:t>
            </a:r>
            <a:r>
              <a:rPr lang="en-US" sz="2300" dirty="0" smtClean="0">
                <a:latin typeface="SharpSansNo1-Book"/>
                <a:cs typeface="SharpSansNo1-Book"/>
              </a:rPr>
              <a:t>fee</a:t>
            </a:r>
            <a:r>
              <a:rPr lang="en-US" sz="2300" dirty="0">
                <a:latin typeface="SharpSansNo1-Book"/>
                <a:cs typeface="SharpSansNo1-Book"/>
              </a:rPr>
              <a:t>.</a:t>
            </a:r>
            <a:endParaRPr lang="en-US" sz="2300" kern="1200" dirty="0" smtClean="0">
              <a:solidFill>
                <a:srgbClr val="000000"/>
              </a:solidFill>
              <a:latin typeface="SharpSansNo1-Book"/>
              <a:ea typeface="ＭＳ Ｐゴシック" charset="0"/>
              <a:cs typeface="SharpSansNo1-Book"/>
              <a:sym typeface="Sharp Sans No1" charset="0"/>
            </a:endParaRPr>
          </a:p>
          <a:p>
            <a:pPr marL="136525" indent="-9207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a:p>
            <a:pPr marL="136525" indent="-9207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a:p>
            <a:pPr marL="136525" indent="-9207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a:p>
            <a:pPr marL="136525" indent="-9207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a:p>
            <a:pPr marL="136525" indent="-92075" algn="l" defTabSz="457200" rtl="0" fontAlgn="base" hangingPunct="0">
              <a:spcBef>
                <a:spcPct val="0"/>
              </a:spcBef>
              <a:spcAft>
                <a:spcPct val="0"/>
              </a:spcAft>
              <a:buSzPct val="100000"/>
              <a:buFontTx/>
              <a:buChar char="•"/>
            </a:pPr>
            <a:endParaRPr lang="en-US" sz="1600" kern="1200" baseline="30000" dirty="0" smtClean="0">
              <a:solidFill>
                <a:srgbClr val="000000"/>
              </a:solidFill>
              <a:latin typeface="SharpSansNo1-Medium"/>
              <a:ea typeface="ＭＳ Ｐゴシック" charset="0"/>
              <a:cs typeface="SharpSansNo1-Medium"/>
              <a:sym typeface="Cambria" charset="0"/>
            </a:endParaRPr>
          </a:p>
        </p:txBody>
      </p:sp>
    </p:spTree>
    <p:extLst>
      <p:ext uri="{BB962C8B-B14F-4D97-AF65-F5344CB8AC3E}">
        <p14:creationId xmlns:p14="http://schemas.microsoft.com/office/powerpoint/2010/main" val="1756050895"/>
      </p:ext>
    </p:extLst>
  </p:cSld>
  <p:clrMapOvr>
    <a:masterClrMapping/>
  </p:clrMapOvr>
  <p:transition spd="med"/>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1"/>
          <p:cNvSpPr>
            <a:spLocks/>
          </p:cNvSpPr>
          <p:nvPr/>
        </p:nvSpPr>
        <p:spPr bwMode="auto">
          <a:xfrm>
            <a:off x="1168400" y="7116763"/>
            <a:ext cx="5767388" cy="552458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47638" indent="-9842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Richard</a:t>
            </a:r>
          </a:p>
          <a:p>
            <a:pPr marL="147638" indent="-984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 </a:t>
            </a:r>
            <a:r>
              <a:rPr lang="en-US" sz="2300" kern="1200" dirty="0" smtClean="0">
                <a:solidFill>
                  <a:srgbClr val="000000"/>
                </a:solidFill>
                <a:latin typeface="SharpSansNo1-Book"/>
                <a:ea typeface="ＭＳ Ｐゴシック" charset="0"/>
                <a:cs typeface="SharpSansNo1-Book"/>
                <a:sym typeface="Sharp Sans No1" charset="0"/>
              </a:rPr>
              <a:t>Hospitality</a:t>
            </a:r>
          </a:p>
          <a:p>
            <a:pPr marL="147638" indent="-984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Book"/>
                <a:ea typeface="ＭＳ Ｐゴシック" charset="0"/>
                <a:cs typeface="SharpSansNo1-Book"/>
                <a:sym typeface="Sharp Sans No1" charset="0"/>
              </a:rPr>
              <a:t>Richard is a trusted Service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Design and UX advisor to Nordic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Choice Hotels and has been working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solely with this client for 5 years. Before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this he worked for Hilton Hotels and the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Helsinki Spa. He was a vast knowledge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of the hospitality business and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understands this industry and client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better than anyone else.</a:t>
            </a:r>
          </a:p>
          <a:p>
            <a:pPr marL="147638" indent="-9842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47638" indent="-9842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p:txBody>
      </p:sp>
      <p:sp>
        <p:nvSpPr>
          <p:cNvPr id="19458"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DOMAIN EXPERT LEVEL 5-6</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grpSp>
        <p:nvGrpSpPr>
          <p:cNvPr id="19459" name="Group 3"/>
          <p:cNvGrpSpPr>
            <a:grpSpLocks/>
          </p:cNvGrpSpPr>
          <p:nvPr/>
        </p:nvGrpSpPr>
        <p:grpSpPr bwMode="auto">
          <a:xfrm>
            <a:off x="1089025" y="2665413"/>
            <a:ext cx="3862388" cy="3862387"/>
            <a:chOff x="-1" y="0"/>
            <a:chExt cx="3862351" cy="3862350"/>
          </a:xfrm>
        </p:grpSpPr>
        <p:graphicFrame>
          <p:nvGraphicFramePr>
            <p:cNvPr id="19460" name="Object 4"/>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5709"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9461" name="AutoShape 5"/>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EXPERT</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(DESIGN)</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19462" name="Rectangle 6"/>
          <p:cNvSpPr>
            <a:spLocks/>
          </p:cNvSpPr>
          <p:nvPr/>
        </p:nvSpPr>
        <p:spPr bwMode="auto">
          <a:xfrm>
            <a:off x="7038975" y="2544763"/>
            <a:ext cx="13441363" cy="106244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65088" indent="-476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 </a:t>
            </a:r>
            <a:r>
              <a:rPr lang="en-US" sz="2300" kern="1200" dirty="0" smtClean="0">
                <a:solidFill>
                  <a:srgbClr val="000000"/>
                </a:solidFill>
                <a:latin typeface="SharpSansNo1-Book"/>
                <a:ea typeface="ＭＳ Ｐゴシック" charset="0"/>
                <a:cs typeface="SharpSansNo1-Book"/>
                <a:sym typeface="Sharp Sans No1" charset="0"/>
              </a:rPr>
              <a:t>The hotel business is a high volume, small margin business and every guest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counts. Seasonal fluctuations also affect this business. Hotel chains are seriously looking into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developing new ways to build loyalty and return guests. They are also keen to use digital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channels to expand their services far outside the hotel premises and help their guest with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relevant tips and recommendations on what to do in the city during their stay. Budget hotels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are finding ever more interesting ways to manage the guests stay without ever meeting hotel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staff while the 5 star brands are striving for super functionality and seamless experiences,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especially for their big money corporate and business guests.</a:t>
            </a:r>
            <a:endParaRPr lang="en-US" sz="2300" kern="1200" dirty="0" smtClean="0">
              <a:solidFill>
                <a:srgbClr val="000000"/>
              </a:solidFill>
              <a:latin typeface="SharpSansNo1-Book"/>
              <a:ea typeface="ＭＳ Ｐゴシック" charset="0"/>
              <a:cs typeface="SharpSansNo1-Book"/>
              <a:sym typeface="SharpSansNo1-Extrabold" charset="0"/>
            </a:endParaRPr>
          </a:p>
          <a:p>
            <a:pPr marL="65088" indent="-476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65088" indent="-476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Richard</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Book"/>
                <a:ea typeface="ＭＳ Ｐゴシック" charset="0"/>
                <a:cs typeface="SharpSansNo1-Book"/>
                <a:sym typeface="Sharp Sans No1" charset="0"/>
              </a:rPr>
              <a:t>If Richard was not working for Futurice he would be right at home sitting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on the board of advisors for Nordic Choice Hotels. You could say hospitality is Richard</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passion and he is constantly driving the client forward with new business ideas for their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customer experience. At the same time he likes to keep his hand in on the projects, meeting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 hotel guests, creating plans and strategies and sketching new concepts for digital and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room designs alike. He spends most of his week at the clients office and most of that time is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actually in the hotels.</a:t>
            </a:r>
          </a:p>
          <a:p>
            <a:pPr marL="65088" indent="-47625"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Sharp Sans No1" charset="0"/>
            </a:endParaRPr>
          </a:p>
          <a:p>
            <a:pPr marL="65088" indent="-476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Book"/>
                <a:ea typeface="ＭＳ Ｐゴシック" charset="0"/>
                <a:cs typeface="SharpSansNo1-Book"/>
                <a:sym typeface="Sharp Sans No1" charset="0"/>
              </a:rPr>
              <a:t>Richard is almost 100% client focused, he spends very little time at Futurice.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His rates are very high at about 250-300€ per hour but in this case the client has paid a lump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sum retainer for Richard over a two year period of 400K. Richard orchestrates multiple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Futurice projects for his clients and is responsible for about 3M euros of hospitality business a </a:t>
            </a:r>
          </a:p>
          <a:p>
            <a:pPr marL="65088" indent="-476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year. He is also constantly developing Futurice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offer to this industry.</a:t>
            </a:r>
          </a:p>
          <a:p>
            <a:pPr marL="65088" indent="-47625" algn="l" defTabSz="457200" rtl="0" fontAlgn="base" hangingPunct="0">
              <a:spcBef>
                <a:spcPct val="0"/>
              </a:spcBef>
              <a:spcAft>
                <a:spcPct val="0"/>
              </a:spcAft>
            </a:pPr>
            <a:endParaRPr lang="en-US" sz="1600" kern="1200" baseline="30000" dirty="0" smtClean="0">
              <a:solidFill>
                <a:srgbClr val="000000"/>
              </a:solidFill>
              <a:latin typeface="SharpSansNo1-Medium"/>
              <a:ea typeface="ＭＳ Ｐゴシック" charset="0"/>
              <a:cs typeface="SharpSansNo1-Medium"/>
              <a:sym typeface="Cambria"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17463" algn="l" defTabSz="457200" rtl="0" fontAlgn="base" hangingPunct="0">
              <a:lnSpc>
                <a:spcPct val="80000"/>
              </a:lnSpc>
              <a:spcBef>
                <a:spcPct val="0"/>
              </a:spcBef>
              <a:spcAft>
                <a:spcPct val="0"/>
              </a:spcAft>
              <a:buSzPct val="100000"/>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a:p>
            <a:pPr marL="65088" indent="-4762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Medium"/>
              <a:ea typeface="ＭＳ Ｐゴシック" charset="0"/>
              <a:cs typeface="SharpSansNo1-Medium"/>
              <a:sym typeface="SharpSansNo1-Semibold" charset="0"/>
            </a:endParaRPr>
          </a:p>
        </p:txBody>
      </p:sp>
    </p:spTree>
    <p:extLst>
      <p:ext uri="{BB962C8B-B14F-4D97-AF65-F5344CB8AC3E}">
        <p14:creationId xmlns:p14="http://schemas.microsoft.com/office/powerpoint/2010/main" val="3011178789"/>
      </p:ext>
    </p:extLst>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1"/>
          <p:cNvSpPr>
            <a:spLocks/>
          </p:cNvSpPr>
          <p:nvPr/>
        </p:nvSpPr>
        <p:spPr bwMode="auto">
          <a:xfrm>
            <a:off x="1168400" y="7116763"/>
            <a:ext cx="5767388" cy="517064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47638" indent="-9842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Lydia</a:t>
            </a:r>
          </a:p>
          <a:p>
            <a:pPr marL="147638" indent="-984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 </a:t>
            </a:r>
            <a:r>
              <a:rPr lang="en-US" sz="2300" kern="1200" dirty="0" smtClean="0">
                <a:solidFill>
                  <a:srgbClr val="000000"/>
                </a:solidFill>
                <a:latin typeface="SharpSansNo1-Book"/>
                <a:ea typeface="ＭＳ Ｐゴシック" charset="0"/>
                <a:cs typeface="SharpSansNo1-Book"/>
                <a:sym typeface="Sharp Sans No1" charset="0"/>
              </a:rPr>
              <a:t>Digital Retail</a:t>
            </a:r>
          </a:p>
          <a:p>
            <a:pPr marL="147638" indent="-984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47638" indent="-984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Book"/>
                <a:ea typeface="ＭＳ Ｐゴシック" charset="0"/>
                <a:cs typeface="SharpSansNo1-Book"/>
                <a:sym typeface="Sharp Sans No1" charset="0"/>
              </a:rPr>
              <a:t>Lydia is a highly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experienced service design veteran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with 15 years in the business. In the last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5 years Lydia has successfully won and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carried out multiple client projects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around In-store digital experiences.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She is a leading voice on the this topic </a:t>
            </a:r>
          </a:p>
          <a:p>
            <a:pPr marL="147638" indent="-984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and area of business.</a:t>
            </a:r>
          </a:p>
          <a:p>
            <a:pPr marL="147638" indent="-9842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a:p>
            <a:pPr marL="147638" indent="-98425" algn="l" defTabSz="457200" rtl="0" fontAlgn="base" hangingPunct="0">
              <a:spcBef>
                <a:spcPct val="0"/>
              </a:spcBef>
              <a:spcAft>
                <a:spcPct val="0"/>
              </a:spcAft>
            </a:pPr>
            <a:endParaRPr lang="en-US" sz="1600" kern="1200" dirty="0" smtClean="0">
              <a:solidFill>
                <a:srgbClr val="000000"/>
              </a:solidFill>
              <a:latin typeface="SharpSansNo1-Medium"/>
              <a:ea typeface="ＭＳ Ｐゴシック" charset="0"/>
              <a:cs typeface="SharpSansNo1-Medium"/>
              <a:sym typeface="Cambria" charset="0"/>
            </a:endParaRPr>
          </a:p>
        </p:txBody>
      </p:sp>
      <p:sp>
        <p:nvSpPr>
          <p:cNvPr id="20482"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DOMAIN LEADER LEVEL 5-6</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grpSp>
        <p:nvGrpSpPr>
          <p:cNvPr id="20483" name="Group 3"/>
          <p:cNvGrpSpPr>
            <a:grpSpLocks/>
          </p:cNvGrpSpPr>
          <p:nvPr/>
        </p:nvGrpSpPr>
        <p:grpSpPr bwMode="auto">
          <a:xfrm>
            <a:off x="1089025" y="2665413"/>
            <a:ext cx="3862388" cy="3862387"/>
            <a:chOff x="-1" y="0"/>
            <a:chExt cx="3862351" cy="3862350"/>
          </a:xfrm>
        </p:grpSpPr>
        <p:graphicFrame>
          <p:nvGraphicFramePr>
            <p:cNvPr id="20484" name="Object 4"/>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6733"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0485" name="AutoShape 5"/>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LEADER</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(DESIGN)</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20486" name="Rectangle 6"/>
          <p:cNvSpPr>
            <a:spLocks/>
          </p:cNvSpPr>
          <p:nvPr/>
        </p:nvSpPr>
        <p:spPr bwMode="auto">
          <a:xfrm>
            <a:off x="7038975" y="2544763"/>
            <a:ext cx="13441363" cy="1037104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41275" indent="-206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 </a:t>
            </a:r>
            <a:r>
              <a:rPr lang="en-US" sz="2300" kern="1200" dirty="0" smtClean="0">
                <a:solidFill>
                  <a:srgbClr val="000000"/>
                </a:solidFill>
                <a:latin typeface="SharpSansNo1-Book"/>
                <a:ea typeface="ＭＳ Ｐゴシック" charset="0"/>
                <a:cs typeface="SharpSansNo1-Book"/>
                <a:sym typeface="Sharp Sans No1" charset="0"/>
              </a:rPr>
              <a:t>The high street has finally merged with mobile and on-line. Retailers are stepping up their game to engage shoppers in their flagship high street stores. Retailers know that if they can provide more personal data driven shopping experiences to their customers they will be more likely to come back again and again, staying loyal. H&amp;M have asked Futurice to build integrated digital experiences into their physical store furniture and also create cool window displays that passers by interact with and buy products virtually with their smartphones.</a:t>
            </a:r>
          </a:p>
          <a:p>
            <a:pPr marL="41275" indent="-20638"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41275" indent="-206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Lydia</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Book"/>
                <a:ea typeface="ＭＳ Ｐゴシック" charset="0"/>
                <a:cs typeface="SharpSansNo1-Book"/>
                <a:sym typeface="Sharp Sans No1" charset="0"/>
              </a:rPr>
              <a:t>Lydia is a well know figure in the industry around this topic and H&amp;M have asked specifically for her to be the main driver for this new project. She will act as a trusted advisor to the client and oversee the multiple projects and project teams needed to develop this huge vision. She leads a Futurice team who are all passionate and experienced in this field and with this team she develops leading edge thinking and new offers to the market. Her daily work consists mainly of client meetings to steer progress and deal with any issues and meetings with her team and related people. She also keeps a little time aside for her own so she can move forward with the book she is writing called </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The Future of the Shopper</a:t>
            </a:r>
            <a:r>
              <a:rPr lang="ja-JP" altLang="en-US" sz="2300" kern="1200" dirty="0" smtClean="0">
                <a:solidFill>
                  <a:srgbClr val="000000"/>
                </a:solidFill>
                <a:latin typeface="SharpSansNo1-Book"/>
                <a:ea typeface="ＭＳ Ｐゴシック" charset="0"/>
                <a:cs typeface="SharpSansNo1-Book"/>
                <a:sym typeface="Sharp Sans No1" charset="0"/>
              </a:rPr>
              <a:t>”</a:t>
            </a:r>
            <a:endParaRPr lang="en-US" sz="2300" kern="1200" dirty="0" smtClean="0">
              <a:solidFill>
                <a:srgbClr val="000000"/>
              </a:solidFill>
              <a:latin typeface="SharpSansNo1-Book"/>
              <a:ea typeface="ＭＳ Ｐゴシック" charset="0"/>
              <a:cs typeface="SharpSansNo1-Book"/>
              <a:sym typeface="Sharp Sans No1" charset="0"/>
            </a:endParaRPr>
          </a:p>
          <a:p>
            <a:pPr marL="41275" indent="-20638"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41275" indent="-206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Book"/>
                <a:ea typeface="ＭＳ Ｐゴシック" charset="0"/>
                <a:cs typeface="SharpSansNo1-Book"/>
                <a:sym typeface="Sharp Sans No1" charset="0"/>
              </a:rPr>
              <a:t>Lydia is driving at least 2M euros worth of business a year in this area and she has a touch on all Futurice projects that have any retail angle. Because Lydia is a well known figure in the industry through her thought leadership, clients seem to just knock on our door with new business. For </a:t>
            </a:r>
            <a:r>
              <a:rPr lang="en-US" sz="2300" kern="1200" dirty="0" err="1" smtClean="0">
                <a:solidFill>
                  <a:srgbClr val="000000"/>
                </a:solidFill>
                <a:latin typeface="SharpSansNo1-Book"/>
                <a:ea typeface="ＭＳ Ｐゴシック" charset="0"/>
                <a:cs typeface="SharpSansNo1-Book"/>
                <a:sym typeface="Sharp Sans No1" charset="0"/>
              </a:rPr>
              <a:t>Stockmann</a:t>
            </a:r>
            <a:r>
              <a:rPr lang="en-US" sz="2300" kern="1200" dirty="0" smtClean="0">
                <a:solidFill>
                  <a:srgbClr val="000000"/>
                </a:solidFill>
                <a:latin typeface="SharpSansNo1-Book"/>
                <a:ea typeface="ＭＳ Ｐゴシック" charset="0"/>
                <a:cs typeface="SharpSansNo1-Book"/>
                <a:sym typeface="Sharp Sans No1" charset="0"/>
              </a:rPr>
              <a:t> the work we have done in their stores has increased online customer sales by 25% and increased in store sales by 30% in the last two years. They also have detailed purchase data and shopping </a:t>
            </a:r>
            <a:r>
              <a:rPr lang="en-US" sz="2300" kern="1200" dirty="0" err="1" smtClean="0">
                <a:solidFill>
                  <a:srgbClr val="000000"/>
                </a:solidFill>
                <a:latin typeface="SharpSansNo1-Book"/>
                <a:ea typeface="ＭＳ Ｐゴシック" charset="0"/>
                <a:cs typeface="SharpSansNo1-Book"/>
                <a:sym typeface="Sharp Sans No1" charset="0"/>
              </a:rPr>
              <a:t>behaviour</a:t>
            </a:r>
            <a:r>
              <a:rPr lang="en-US" sz="2300" kern="1200" dirty="0" smtClean="0">
                <a:solidFill>
                  <a:srgbClr val="000000"/>
                </a:solidFill>
                <a:latin typeface="SharpSansNo1-Book"/>
                <a:ea typeface="ＭＳ Ｐゴシック" charset="0"/>
                <a:cs typeface="SharpSansNo1-Book"/>
                <a:sym typeface="Sharp Sans No1" charset="0"/>
              </a:rPr>
              <a:t> data for 80% of their customers.</a:t>
            </a:r>
          </a:p>
          <a:p>
            <a:pPr marL="41275" indent="-20638"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41275" indent="-206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41275" indent="-206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41275" indent="-206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41275" indent="-206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41275" indent="-206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Tree>
    <p:extLst>
      <p:ext uri="{BB962C8B-B14F-4D97-AF65-F5344CB8AC3E}">
        <p14:creationId xmlns:p14="http://schemas.microsoft.com/office/powerpoint/2010/main" val="370806947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1"/>
          <p:cNvSpPr>
            <a:spLocks/>
          </p:cNvSpPr>
          <p:nvPr/>
        </p:nvSpPr>
        <p:spPr bwMode="auto">
          <a:xfrm>
            <a:off x="1168400" y="7116763"/>
            <a:ext cx="5767388" cy="568873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14300" indent="-7937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Akihito </a:t>
            </a:r>
            <a:r>
              <a:rPr lang="en-US" sz="2300" kern="1200" dirty="0" smtClean="0">
                <a:solidFill>
                  <a:srgbClr val="00882B"/>
                </a:solidFill>
                <a:latin typeface="SharpSansNo1-Medium"/>
                <a:ea typeface="ＭＳ Ｐゴシック" charset="0"/>
                <a:cs typeface="SharpSansNo1-Medium"/>
                <a:sym typeface="SharpSansNo1-Extrabold" charset="0"/>
              </a:rPr>
              <a:t>(global leader)</a:t>
            </a:r>
          </a:p>
          <a:p>
            <a:pPr marL="114300" indent="-7937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14300" indent="-793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Predictive Maintenance in </a:t>
            </a: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Heavy-Asset Industries</a:t>
            </a:r>
          </a:p>
          <a:p>
            <a:pPr marL="114300" indent="-79375"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Sharp Sans No1" charset="0"/>
            </a:endParaRPr>
          </a:p>
          <a:p>
            <a:pPr marL="114300" indent="-793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Book"/>
                <a:ea typeface="ＭＳ Ｐゴシック" charset="0"/>
                <a:cs typeface="SharpSansNo1-Book"/>
                <a:sym typeface="Sharp Sans No1" charset="0"/>
              </a:rPr>
              <a:t>Akihito believes every </a:t>
            </a: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corporate function can be replaced </a:t>
            </a: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with well-built intelligent software.</a:t>
            </a:r>
          </a:p>
          <a:p>
            <a:pPr marL="114300" indent="-7937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His passion is building advanced</a:t>
            </a: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analytics based solutions to increase</a:t>
            </a:r>
          </a:p>
          <a:p>
            <a:pPr marL="114300" indent="-793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 uptime of industrial machinery</a:t>
            </a:r>
          </a:p>
          <a:p>
            <a:pPr marL="114300" indent="-7937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114300" indent="-7937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14300" indent="-79375"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14300" indent="-79375" algn="l" defTabSz="457200" rtl="0" fontAlgn="base" hangingPunct="0">
              <a:spcBef>
                <a:spcPct val="0"/>
              </a:spcBef>
              <a:spcAft>
                <a:spcPct val="0"/>
              </a:spcAft>
              <a:buSzPct val="100000"/>
              <a:buFontTx/>
              <a:buChar char="•"/>
            </a:pPr>
            <a:endParaRPr lang="en-US" sz="1600" kern="1200" baseline="30000" dirty="0" smtClean="0">
              <a:solidFill>
                <a:srgbClr val="000000"/>
              </a:solidFill>
              <a:latin typeface="Cambria" charset="0"/>
              <a:ea typeface="ＭＳ Ｐゴシック" charset="0"/>
              <a:cs typeface="Cambria" charset="0"/>
              <a:sym typeface="Cambria" charset="0"/>
            </a:endParaRPr>
          </a:p>
        </p:txBody>
      </p:sp>
      <p:sp>
        <p:nvSpPr>
          <p:cNvPr id="21506"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DOMAIN LEADER LEVEL 5-6</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grpSp>
        <p:nvGrpSpPr>
          <p:cNvPr id="21507" name="Group 3"/>
          <p:cNvGrpSpPr>
            <a:grpSpLocks/>
          </p:cNvGrpSpPr>
          <p:nvPr/>
        </p:nvGrpSpPr>
        <p:grpSpPr bwMode="auto">
          <a:xfrm>
            <a:off x="1089025" y="2665413"/>
            <a:ext cx="3862388" cy="3862387"/>
            <a:chOff x="-1" y="0"/>
            <a:chExt cx="3862351" cy="3862350"/>
          </a:xfrm>
        </p:grpSpPr>
        <p:graphicFrame>
          <p:nvGraphicFramePr>
            <p:cNvPr id="21508" name="Object 4"/>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7757"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1509" name="AutoShape 5"/>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LEADER</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(TECHNOLOGY)</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21510" name="Rectangle 6"/>
          <p:cNvSpPr>
            <a:spLocks/>
          </p:cNvSpPr>
          <p:nvPr/>
        </p:nvSpPr>
        <p:spPr bwMode="auto">
          <a:xfrm>
            <a:off x="7038975" y="2544763"/>
            <a:ext cx="13441363" cy="10919911"/>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06363" indent="-714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Running factories and industrial equipment is expensive business. Maintaining</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equipment is usually the biggest revenue source for the suppliers of manufacturing systems.</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Maintenance is commonly based on fixed schedules just to make sure that critical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components are replaced on regular basis. Oil &amp; Gas companies are suffering with the high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costs of deep sea divers, oil rig downtime and Health, Safety and Environmental issues related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to their business. Akihito is a commonly invited to discuss maintenance related business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challenges faced by the largest companies in the world.</a:t>
            </a:r>
          </a:p>
          <a:p>
            <a:pPr marL="106363" indent="-71438"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Helvetica" charset="0"/>
            </a:endParaRPr>
          </a:p>
          <a:p>
            <a:pPr marL="106363" indent="-714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Akihito</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Akihito hates slides and loves hacking away with any data set he gets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hold of. Just yesterday he got a dump of wind turbine data from </a:t>
            </a:r>
            <a:r>
              <a:rPr lang="en-US" sz="2300" kern="1200" dirty="0" err="1" smtClean="0">
                <a:solidFill>
                  <a:srgbClr val="000000"/>
                </a:solidFill>
                <a:latin typeface="SharpSansNo1-Book"/>
                <a:ea typeface="ＭＳ Ｐゴシック" charset="0"/>
                <a:cs typeface="SharpSansNo1-Book"/>
                <a:sym typeface="Sharp Sans No1" charset="0"/>
              </a:rPr>
              <a:t>Vestas</a:t>
            </a:r>
            <a:r>
              <a:rPr lang="en-US" sz="2300" kern="1200" dirty="0" smtClean="0">
                <a:solidFill>
                  <a:srgbClr val="000000"/>
                </a:solidFill>
                <a:latin typeface="SharpSansNo1-Book"/>
                <a:ea typeface="ＭＳ Ｐゴシック" charset="0"/>
                <a:cs typeface="SharpSansNo1-Book"/>
                <a:sym typeface="Sharp Sans No1" charset="0"/>
              </a:rPr>
              <a:t>. </a:t>
            </a:r>
            <a:r>
              <a:rPr lang="en-US" sz="2300" kern="1200" dirty="0" err="1" smtClean="0">
                <a:solidFill>
                  <a:srgbClr val="000000"/>
                </a:solidFill>
                <a:latin typeface="SharpSansNo1-Book"/>
                <a:ea typeface="ＭＳ Ｐゴシック" charset="0"/>
                <a:cs typeface="SharpSansNo1-Book"/>
                <a:sym typeface="Sharp Sans No1" charset="0"/>
              </a:rPr>
              <a:t>Vestas</a:t>
            </a:r>
            <a:r>
              <a:rPr lang="en-US" sz="2300" kern="1200" dirty="0" smtClean="0">
                <a:solidFill>
                  <a:srgbClr val="000000"/>
                </a:solidFill>
                <a:latin typeface="SharpSansNo1-Book"/>
                <a:ea typeface="ＭＳ Ｐゴシック" charset="0"/>
                <a:cs typeface="SharpSansNo1-Book"/>
                <a:sym typeface="Sharp Sans No1" charset="0"/>
              </a:rPr>
              <a:t> would like to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understand how they could fix issues before they occur and cause expensive downtime for</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their clients</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 energy production. Akihito has a dedicated bunch of followers, over 40 people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globally at Futurice, and they usually approach problems as SWAT-like teams. In a few weeks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or months, they are usually able to develop models with reliable business impact. Client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executives love that Akihito talks about numbers.</a:t>
            </a:r>
            <a:endParaRPr lang="en-US" sz="2300" kern="1200" dirty="0" smtClean="0">
              <a:solidFill>
                <a:srgbClr val="000000"/>
              </a:solidFill>
              <a:latin typeface="SharpSansNo1-Book"/>
              <a:ea typeface="ＭＳ Ｐゴシック" charset="0"/>
              <a:cs typeface="SharpSansNo1-Book"/>
              <a:sym typeface="Helvetica" charset="0"/>
            </a:endParaRPr>
          </a:p>
          <a:p>
            <a:pPr marL="106363" indent="-71438"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Sharp Sans No1" charset="0"/>
            </a:endParaRPr>
          </a:p>
          <a:p>
            <a:pPr marL="106363" indent="-71438"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Clients are extremely happy with Akihito</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and his team</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work especially as</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their senior experts are retiring and lots of tacit information gets lots over the years. </a:t>
            </a:r>
            <a:r>
              <a:rPr lang="en-US" sz="2300" kern="1200" dirty="0" err="1" smtClean="0">
                <a:solidFill>
                  <a:srgbClr val="000000"/>
                </a:solidFill>
                <a:latin typeface="SharpSansNo1-Book"/>
                <a:ea typeface="ＭＳ Ｐゴシック" charset="0"/>
                <a:cs typeface="SharpSansNo1-Book"/>
                <a:sym typeface="Sharp Sans No1" charset="0"/>
              </a:rPr>
              <a:t>Neste</a:t>
            </a:r>
            <a:r>
              <a:rPr lang="en-US" sz="2300" kern="1200" dirty="0" smtClean="0">
                <a:solidFill>
                  <a:srgbClr val="000000"/>
                </a:solidFill>
                <a:latin typeface="SharpSansNo1-Book"/>
                <a:ea typeface="ＭＳ Ｐゴシック" charset="0"/>
                <a:cs typeface="SharpSansNo1-Book"/>
                <a:sym typeface="Sharp Sans No1" charset="0"/>
              </a:rPr>
              <a:t>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Oil</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CEO was highlighting Akihito</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work in the annual report this year. They managed to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shorten the maintenance periods due to more reliable operations and proactive maintenance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interventions. Akihito is a tough man to negotiate with. He has the highest fees at Futurice but </a:t>
            </a:r>
          </a:p>
          <a:p>
            <a:pPr marL="106363" indent="-71438"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clients would like to buy more projects than his team has time to deliver.</a:t>
            </a:r>
          </a:p>
          <a:p>
            <a:pPr marL="106363" indent="-71438"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06363" indent="-71438"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06363" indent="-71438"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06363" indent="-71438"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106363" indent="-71438" algn="l" defTabSz="457200" rtl="0" fontAlgn="base" hangingPunct="0">
              <a:spcBef>
                <a:spcPct val="0"/>
              </a:spcBef>
              <a:spcAft>
                <a:spcPct val="0"/>
              </a:spcAft>
              <a:buSzPct val="100000"/>
              <a:buFontTx/>
              <a:buChar char="•"/>
            </a:pPr>
            <a:endParaRPr lang="en-US" sz="1600" kern="1200" baseline="30000" dirty="0" smtClean="0">
              <a:solidFill>
                <a:srgbClr val="000000"/>
              </a:solidFill>
              <a:latin typeface="Cambria" charset="0"/>
              <a:ea typeface="ＭＳ Ｐゴシック" charset="0"/>
              <a:cs typeface="Cambria" charset="0"/>
              <a:sym typeface="Cambria" charset="0"/>
            </a:endParaRPr>
          </a:p>
          <a:p>
            <a:pPr marL="106363" indent="-71438"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06363" indent="-71438"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06363" indent="-71438"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06363" indent="-714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06363" indent="-714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Tree>
    <p:extLst>
      <p:ext uri="{BB962C8B-B14F-4D97-AF65-F5344CB8AC3E}">
        <p14:creationId xmlns:p14="http://schemas.microsoft.com/office/powerpoint/2010/main" val="188829242"/>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
          <p:cNvSpPr>
            <a:spLocks/>
          </p:cNvSpPr>
          <p:nvPr/>
        </p:nvSpPr>
        <p:spPr bwMode="auto">
          <a:xfrm>
            <a:off x="1168400" y="7116763"/>
            <a:ext cx="5767388" cy="432425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a:t>
            </a:r>
            <a:r>
              <a:rPr lang="en-US" sz="3500" kern="1200" dirty="0" err="1" smtClean="0">
                <a:solidFill>
                  <a:srgbClr val="00882B"/>
                </a:solidFill>
                <a:latin typeface="SharpSansNo1-Extrabold" charset="0"/>
                <a:ea typeface="ＭＳ Ｐゴシック" charset="0"/>
                <a:cs typeface="SharpSansNo1-Extrabold" charset="0"/>
                <a:sym typeface="SharpSansNo1-Extrabold" charset="0"/>
              </a:rPr>
              <a:t>Annica</a:t>
            </a:r>
            <a:r>
              <a:rPr lang="en-US" sz="3500" kern="1200" dirty="0" smtClean="0">
                <a:solidFill>
                  <a:srgbClr val="00882B"/>
                </a:solidFill>
                <a:latin typeface="SharpSansNo1-Extrabold" charset="0"/>
                <a:ea typeface="ＭＳ Ｐゴシック" charset="0"/>
                <a:cs typeface="SharpSansNo1-Extrabold" charset="0"/>
                <a:sym typeface="SharpSansNo1-Extrabold" charset="0"/>
              </a:rPr>
              <a:t> </a:t>
            </a:r>
            <a:r>
              <a:rPr lang="en-US" sz="2300" kern="1200" dirty="0" smtClean="0">
                <a:solidFill>
                  <a:srgbClr val="00882B"/>
                </a:solidFill>
                <a:latin typeface="SharpSansNo1-Medium"/>
                <a:ea typeface="ＭＳ Ｐゴシック" charset="0"/>
                <a:cs typeface="SharpSansNo1-Medium"/>
                <a:sym typeface="SharpSansNo1-Extrabold" charset="0"/>
              </a:rPr>
              <a:t>(global leader)</a:t>
            </a:r>
          </a:p>
          <a:p>
            <a:pPr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IT </a:t>
            </a:r>
            <a:r>
              <a:rPr lang="en-US" sz="2300" kern="1200" dirty="0" err="1" smtClean="0">
                <a:solidFill>
                  <a:srgbClr val="000000"/>
                </a:solidFill>
                <a:latin typeface="SharpSansNo1-Book"/>
                <a:ea typeface="ＭＳ Ｐゴシック" charset="0"/>
                <a:cs typeface="SharpSansNo1-Book"/>
                <a:sym typeface="Sharp Sans No1" charset="0"/>
              </a:rPr>
              <a:t>Organisations</a:t>
            </a:r>
            <a:r>
              <a:rPr lang="en-US" sz="2300" kern="1200" dirty="0" smtClean="0">
                <a:solidFill>
                  <a:srgbClr val="000000"/>
                </a:solidFill>
                <a:latin typeface="SharpSansNo1-Book"/>
                <a:ea typeface="ＭＳ Ｐゴシック" charset="0"/>
                <a:cs typeface="SharpSansNo1-Book"/>
                <a:sym typeface="Sharp Sans No1" charset="0"/>
              </a:rPr>
              <a:t> &amp;</a:t>
            </a:r>
          </a:p>
          <a:p>
            <a:pPr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Performance Transformations</a:t>
            </a:r>
            <a:endParaRPr lang="en-US" sz="2300" kern="1200" dirty="0" smtClean="0">
              <a:solidFill>
                <a:srgbClr val="000000"/>
              </a:solidFill>
              <a:latin typeface="SharpSansNo1-Book"/>
              <a:ea typeface="ＭＳ Ｐゴシック" charset="0"/>
              <a:cs typeface="SharpSansNo1-Book"/>
              <a:sym typeface="Helvetica" charset="0"/>
            </a:endParaRPr>
          </a:p>
          <a:p>
            <a:pPr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err="1" smtClean="0">
                <a:solidFill>
                  <a:srgbClr val="000000"/>
                </a:solidFill>
                <a:latin typeface="SharpSansNo1-Book"/>
                <a:ea typeface="ＭＳ Ｐゴシック" charset="0"/>
                <a:cs typeface="SharpSansNo1-Book"/>
                <a:sym typeface="Sharp Sans No1" charset="0"/>
              </a:rPr>
              <a:t>Annica</a:t>
            </a:r>
            <a:r>
              <a:rPr lang="en-US" sz="2300" kern="1200" dirty="0" smtClean="0">
                <a:solidFill>
                  <a:srgbClr val="000000"/>
                </a:solidFill>
                <a:latin typeface="SharpSansNo1-Book"/>
                <a:ea typeface="ＭＳ Ｐゴシック" charset="0"/>
                <a:cs typeface="SharpSansNo1-Book"/>
                <a:sym typeface="Sharp Sans No1" charset="0"/>
              </a:rPr>
              <a:t> helps the top</a:t>
            </a:r>
          </a:p>
          <a:p>
            <a:pPr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management of large companies to</a:t>
            </a:r>
          </a:p>
          <a:p>
            <a:pPr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tackle their </a:t>
            </a:r>
            <a:r>
              <a:rPr lang="en-US" sz="2300" kern="1200" dirty="0" err="1" smtClean="0">
                <a:solidFill>
                  <a:srgbClr val="000000"/>
                </a:solidFill>
                <a:latin typeface="SharpSansNo1-Book"/>
                <a:ea typeface="ＭＳ Ｐゴシック" charset="0"/>
                <a:cs typeface="SharpSansNo1-Book"/>
                <a:sym typeface="Sharp Sans No1" charset="0"/>
              </a:rPr>
              <a:t>organisational</a:t>
            </a:r>
            <a:r>
              <a:rPr lang="en-US" sz="2300" kern="1200" dirty="0" smtClean="0">
                <a:solidFill>
                  <a:srgbClr val="000000"/>
                </a:solidFill>
                <a:latin typeface="SharpSansNo1-Book"/>
                <a:ea typeface="ＭＳ Ｐゴシック" charset="0"/>
                <a:cs typeface="SharpSansNo1-Book"/>
                <a:sym typeface="Sharp Sans No1" charset="0"/>
              </a:rPr>
              <a:t> issues. Agility at scale is </a:t>
            </a: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area of expertise. Her domain  is roughly 30 people at Futurice</a:t>
            </a:r>
            <a:endParaRPr lang="en-US" sz="2300" kern="1200" dirty="0" smtClean="0">
              <a:solidFill>
                <a:srgbClr val="000000"/>
              </a:solidFill>
              <a:latin typeface="SharpSansNo1-Book"/>
              <a:ea typeface="ＭＳ Ｐゴシック" charset="0"/>
              <a:cs typeface="SharpSansNo1-Book"/>
              <a:sym typeface="Helvetica Light" charset="0"/>
            </a:endParaRPr>
          </a:p>
        </p:txBody>
      </p:sp>
      <p:sp>
        <p:nvSpPr>
          <p:cNvPr id="22530"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DOMAIN LEADER LEVEL 5-6</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sp>
        <p:nvSpPr>
          <p:cNvPr id="22531" name="Rectangle 3"/>
          <p:cNvSpPr>
            <a:spLocks/>
          </p:cNvSpPr>
          <p:nvPr/>
        </p:nvSpPr>
        <p:spPr bwMode="auto">
          <a:xfrm>
            <a:off x="7038975" y="2544763"/>
            <a:ext cx="13441363" cy="9448737"/>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03188" indent="-69850"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Large established companies are facing difficulties in adapting to fast moving</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digital world. Banks, Energy companies etc. have thousands of people working in IT developing</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and maintaining various digital solutions and services. However, the output is usually of low</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quality and time to market of new features and services is years instead of months.</a:t>
            </a:r>
          </a:p>
          <a:p>
            <a:pPr marL="103188" indent="-69850" algn="l" defTabSz="457200" rtl="0" fontAlgn="base" hangingPunct="0">
              <a:spcBef>
                <a:spcPct val="0"/>
              </a:spcBef>
              <a:spcAft>
                <a:spcPct val="0"/>
              </a:spcAft>
            </a:pP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clients would like to speed up time to market and reduce the spend at the same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time. She is usually called by big banks employing thousands of engineers, analysts and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designers.</a:t>
            </a:r>
          </a:p>
          <a:p>
            <a:pPr marL="103188" indent="-69850"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03188" indent="-69850"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Helvetica" charset="0"/>
            </a:endParaRPr>
          </a:p>
          <a:p>
            <a:pPr marL="103188" indent="-69850" algn="l" defTabSz="457200" rtl="0" fontAlgn="base" hangingPunct="0">
              <a:spcBef>
                <a:spcPct val="0"/>
              </a:spcBef>
              <a:spcAft>
                <a:spcPct val="0"/>
              </a:spcAft>
            </a:pPr>
            <a:r>
              <a:rPr lang="en-US" sz="2300" kern="1200" dirty="0" err="1" smtClean="0">
                <a:solidFill>
                  <a:srgbClr val="000000"/>
                </a:solidFill>
                <a:latin typeface="SharpSansNo1-Extrabold"/>
                <a:ea typeface="ＭＳ Ｐゴシック" charset="0"/>
                <a:cs typeface="SharpSansNo1-Extrabold"/>
                <a:sym typeface="SharpSansNo1-Extrabold" charset="0"/>
              </a:rPr>
              <a:t>Annica</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err="1" smtClean="0">
                <a:solidFill>
                  <a:srgbClr val="000000"/>
                </a:solidFill>
                <a:latin typeface="SharpSansNo1-Book"/>
                <a:ea typeface="ＭＳ Ｐゴシック" charset="0"/>
                <a:cs typeface="SharpSansNo1-Book"/>
                <a:sym typeface="Sharp Sans No1" charset="0"/>
              </a:rPr>
              <a:t>Annica</a:t>
            </a:r>
            <a:r>
              <a:rPr lang="en-US" sz="2300" kern="1200" dirty="0" smtClean="0">
                <a:solidFill>
                  <a:srgbClr val="000000"/>
                </a:solidFill>
                <a:latin typeface="SharpSansNo1-Book"/>
                <a:ea typeface="ＭＳ Ｐゴシック" charset="0"/>
                <a:cs typeface="SharpSansNo1-Book"/>
                <a:sym typeface="Sharp Sans No1" charset="0"/>
              </a:rPr>
              <a:t> has seen that starting small and scaling up after building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Momentum is the way forward. She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able to quickly analyze issues with her teams, suggest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clear roadmaps targeting the key business issues. She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involved in multi-year transformations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as the trusted advisor for the executive management. She likes to get her hands dirty in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understanding why lead times of trivial changes are several months but she</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mainly leading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teams of consultants driving the change forward. She mostly spends her time with her clients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and team members.</a:t>
            </a:r>
          </a:p>
          <a:p>
            <a:pPr marL="103188" indent="-69850"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Sharp Sans No1" charset="0"/>
            </a:endParaRPr>
          </a:p>
          <a:p>
            <a:pPr marL="103188" indent="-69850"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Clients are usually praising </a:t>
            </a: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focus on concrete results. Some clients</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have seen -25 % decrease in operational spend while launching new successful services to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the market. </a:t>
            </a: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domain is big business for Futurice, Agile transformations usually require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10 person teams from Futurice over several years. Running the transformation for a client is </a:t>
            </a:r>
          </a:p>
          <a:p>
            <a:pPr marL="103188" indent="-69850"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usually a 2M investment annually (Futurice invoicing). However, the business impact of </a:t>
            </a:r>
          </a:p>
          <a:p>
            <a:pPr marL="103188" indent="-69850" algn="l" defTabSz="457200" rtl="0" fontAlgn="base" hangingPunct="0">
              <a:spcBef>
                <a:spcPct val="0"/>
              </a:spcBef>
              <a:spcAft>
                <a:spcPct val="0"/>
              </a:spcAft>
            </a:pP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work is so high that clients rarely challenge </a:t>
            </a:r>
            <a:r>
              <a:rPr lang="en-US" sz="2300" kern="1200" dirty="0" err="1" smtClean="0">
                <a:solidFill>
                  <a:srgbClr val="000000"/>
                </a:solidFill>
                <a:latin typeface="SharpSansNo1-Book"/>
                <a:ea typeface="ＭＳ Ｐゴシック" charset="0"/>
                <a:cs typeface="SharpSansNo1-Book"/>
                <a:sym typeface="Sharp Sans No1" charset="0"/>
              </a:rPr>
              <a:t>Annica</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high fees.</a:t>
            </a:r>
          </a:p>
          <a:p>
            <a:pPr marL="103188" indent="-69850" algn="l" defTabSz="457200" rtl="0" fontAlgn="base" hangingPunct="0">
              <a:spcBef>
                <a:spcPct val="0"/>
              </a:spcBef>
              <a:spcAft>
                <a:spcPct val="0"/>
              </a:spcAft>
            </a:pPr>
            <a:endParaRPr lang="en-US" sz="2300" kern="1200" dirty="0" smtClean="0">
              <a:solidFill>
                <a:srgbClr val="000000"/>
              </a:solidFill>
              <a:latin typeface="SharpSansNo1-Medium"/>
              <a:ea typeface="ＭＳ Ｐゴシック" charset="0"/>
              <a:cs typeface="SharpSansNo1-Medium"/>
              <a:sym typeface="Sharp Sans No1" charset="0"/>
            </a:endParaRPr>
          </a:p>
          <a:p>
            <a:pPr marL="103188" indent="-69850" algn="l" defTabSz="457200" rtl="0" fontAlgn="base" hangingPunct="0">
              <a:spcBef>
                <a:spcPct val="0"/>
              </a:spcBef>
              <a:spcAft>
                <a:spcPct val="0"/>
              </a:spcAft>
            </a:pPr>
            <a:endParaRPr lang="en-US" sz="2300" kern="1200" dirty="0" smtClean="0">
              <a:solidFill>
                <a:srgbClr val="000000"/>
              </a:solidFill>
              <a:latin typeface="SharpSansNo1-Medium"/>
              <a:ea typeface="ＭＳ Ｐゴシック" charset="0"/>
              <a:cs typeface="SharpSansNo1-Medium"/>
              <a:sym typeface="Sharp Sans No1" charset="0"/>
            </a:endParaRPr>
          </a:p>
        </p:txBody>
      </p:sp>
      <p:grpSp>
        <p:nvGrpSpPr>
          <p:cNvPr id="22532" name="Group 4"/>
          <p:cNvGrpSpPr>
            <a:grpSpLocks/>
          </p:cNvGrpSpPr>
          <p:nvPr/>
        </p:nvGrpSpPr>
        <p:grpSpPr bwMode="auto">
          <a:xfrm>
            <a:off x="1089025" y="2665413"/>
            <a:ext cx="3862388" cy="3862387"/>
            <a:chOff x="-1" y="0"/>
            <a:chExt cx="3862351" cy="3862350"/>
          </a:xfrm>
        </p:grpSpPr>
        <p:graphicFrame>
          <p:nvGraphicFramePr>
            <p:cNvPr id="22533" name="Object 5"/>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8781"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2534" name="AutoShape 6"/>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LEADER</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(TECHNOLOGY)</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Tree>
    <p:extLst>
      <p:ext uri="{BB962C8B-B14F-4D97-AF65-F5344CB8AC3E}">
        <p14:creationId xmlns:p14="http://schemas.microsoft.com/office/powerpoint/2010/main" val="2521777594"/>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Shape 35"/>
          <p:cNvSpPr/>
          <p:nvPr/>
        </p:nvSpPr>
        <p:spPr>
          <a:xfrm>
            <a:off x="641217" y="636283"/>
            <a:ext cx="11433309" cy="11410320"/>
          </a:xfrm>
          <a:prstGeom prst="rect">
            <a:avLst/>
          </a:prstGeom>
          <a:solidFill>
            <a:srgbClr val="FFF046"/>
          </a:solidFill>
          <a:ln w="12700">
            <a:miter lim="400000"/>
          </a:ln>
        </p:spPr>
        <p:txBody>
          <a:bodyPr lIns="45719" rIns="45719" anchor="ctr"/>
          <a:lstStyle/>
          <a:p>
            <a:pPr lvl="0" defTabSz="914400">
              <a:defRPr sz="1800">
                <a:latin typeface="Calibri"/>
                <a:ea typeface="Calibri"/>
                <a:cs typeface="Calibri"/>
                <a:sym typeface="Calibri"/>
              </a:defRPr>
            </a:pPr>
            <a:endParaRPr/>
          </a:p>
        </p:txBody>
      </p:sp>
      <p:sp>
        <p:nvSpPr>
          <p:cNvPr id="36" name="Shape 36"/>
          <p:cNvSpPr/>
          <p:nvPr/>
        </p:nvSpPr>
        <p:spPr>
          <a:xfrm>
            <a:off x="1270000" y="1400074"/>
            <a:ext cx="9084248" cy="1158240"/>
          </a:xfrm>
          <a:prstGeom prst="rect">
            <a:avLst/>
          </a:prstGeom>
          <a:ln w="12700">
            <a:miter lim="400000"/>
          </a:ln>
          <a:extLst>
            <a:ext uri="{C572A759-6A51-4108-AA02-DFA0A04FC94B}">
              <ma14:wrappingTextBoxFlag xmlns:ma14="http://schemas.microsoft.com/office/mac/drawingml/2011/main" xmlns="" val="1"/>
            </a:ext>
          </a:extLst>
        </p:spPr>
        <p:txBody>
          <a:bodyPr lIns="121919" tIns="121919" rIns="121919" bIns="121919">
            <a:spAutoFit/>
          </a:bodyPr>
          <a:lstStyle>
            <a:lvl1pPr algn="l" defTabSz="914400">
              <a:lnSpc>
                <a:spcPct val="50000"/>
              </a:lnSpc>
              <a:defRPr sz="7200" baseline="31111">
                <a:latin typeface="SharpSansNo1-Extrabold"/>
                <a:ea typeface="SharpSansNo1-Extrabold"/>
                <a:cs typeface="SharpSansNo1-Extrabold"/>
                <a:sym typeface="SharpSansNo1-Extrabold"/>
              </a:defRPr>
            </a:lvl1pPr>
          </a:lstStyle>
          <a:p>
            <a:pPr lvl="0">
              <a:defRPr sz="1800" baseline="0"/>
            </a:pPr>
            <a:r>
              <a:rPr sz="7200" baseline="31111"/>
              <a:t>EXECUTIVE SUMMARY</a:t>
            </a:r>
          </a:p>
        </p:txBody>
      </p:sp>
      <p:sp>
        <p:nvSpPr>
          <p:cNvPr id="37" name="Shape 37"/>
          <p:cNvSpPr/>
          <p:nvPr/>
        </p:nvSpPr>
        <p:spPr>
          <a:xfrm>
            <a:off x="1270000" y="3181299"/>
            <a:ext cx="9979091" cy="7632855"/>
          </a:xfrm>
          <a:prstGeom prst="rect">
            <a:avLst/>
          </a:prstGeom>
          <a:ln w="127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lvl="0" algn="l" defTabSz="457200">
              <a:defRPr sz="1800"/>
            </a:pPr>
            <a:r>
              <a:rPr sz="4000" baseline="31200" dirty="0">
                <a:solidFill>
                  <a:srgbClr val="232323"/>
                </a:solidFill>
                <a:latin typeface="SharpSansNo1-Book"/>
                <a:ea typeface="Arial"/>
                <a:cs typeface="SharpSansNo1-Book"/>
                <a:sym typeface="Arial"/>
              </a:rPr>
              <a:t>This document gives an idea of typical roles on different career levels and most natural career development paths</a:t>
            </a:r>
            <a:r>
              <a:rPr sz="4000" baseline="31200" dirty="0" smtClean="0">
                <a:solidFill>
                  <a:srgbClr val="232323"/>
                </a:solidFill>
                <a:latin typeface="SharpSansNo1-Book"/>
                <a:ea typeface="Arial"/>
                <a:cs typeface="SharpSansNo1-Book"/>
                <a:sym typeface="Arial"/>
              </a:rPr>
              <a:t>.</a:t>
            </a:r>
            <a:endParaRPr lang="fi-FI" sz="4000" baseline="31200" dirty="0" smtClean="0">
              <a:solidFill>
                <a:srgbClr val="232323"/>
              </a:solidFill>
              <a:latin typeface="SharpSansNo1-Book"/>
              <a:ea typeface="Arial"/>
              <a:cs typeface="SharpSansNo1-Book"/>
              <a:sym typeface="Arial"/>
            </a:endParaRPr>
          </a:p>
          <a:p>
            <a:pPr lvl="0" algn="l" defTabSz="457200">
              <a:defRPr sz="1800"/>
            </a:pPr>
            <a:endParaRPr lang="fi-FI" sz="4000" baseline="31200" dirty="0">
              <a:solidFill>
                <a:srgbClr val="232323"/>
              </a:solidFill>
              <a:latin typeface="SharpSansNo1-Book"/>
              <a:ea typeface="Arial"/>
              <a:cs typeface="SharpSansNo1-Book"/>
              <a:sym typeface="Arial"/>
            </a:endParaRPr>
          </a:p>
          <a:p>
            <a:pPr lvl="0" algn="l" defTabSz="457200">
              <a:defRPr sz="1800"/>
            </a:pPr>
            <a:r>
              <a:rPr sz="4000" baseline="31200" dirty="0" smtClean="0">
                <a:solidFill>
                  <a:srgbClr val="232323"/>
                </a:solidFill>
                <a:latin typeface="SharpSansNo1-Book"/>
                <a:ea typeface="Arial"/>
                <a:cs typeface="SharpSansNo1-Book"/>
                <a:sym typeface="Arial"/>
              </a:rPr>
              <a:t>As </a:t>
            </a:r>
            <a:r>
              <a:rPr sz="4000" baseline="31200" dirty="0">
                <a:solidFill>
                  <a:srgbClr val="232323"/>
                </a:solidFill>
                <a:latin typeface="SharpSansNo1-Book"/>
                <a:ea typeface="Arial"/>
                <a:cs typeface="SharpSansNo1-Book"/>
                <a:sym typeface="Arial"/>
              </a:rPr>
              <a:t>we are all individuals with our own core competences, interests and dreams, there exists many other roles and career development paths than those described in this document. These examples, however, hopefully help you to think about what type of role is your dream. Then you can together with your supervisor and mentor plan your path there.    </a:t>
            </a:r>
          </a:p>
          <a:p>
            <a:pPr lvl="0" algn="l" defTabSz="457200">
              <a:defRPr sz="1800"/>
            </a:pPr>
            <a:r>
              <a:rPr sz="4000" baseline="31200" dirty="0">
                <a:solidFill>
                  <a:srgbClr val="232323"/>
                </a:solidFill>
                <a:latin typeface="SharpSansNo1-Book"/>
                <a:ea typeface="Arial"/>
                <a:cs typeface="SharpSansNo1-Book"/>
                <a:sym typeface="Arial"/>
              </a:rPr>
              <a:t> </a:t>
            </a:r>
          </a:p>
          <a:p>
            <a:pPr lvl="0" algn="l" defTabSz="457200">
              <a:defRPr sz="1800"/>
            </a:pPr>
            <a:r>
              <a:rPr sz="4000" baseline="31200" dirty="0">
                <a:solidFill>
                  <a:srgbClr val="232323"/>
                </a:solidFill>
                <a:latin typeface="SharpSansNo1-Book"/>
                <a:ea typeface="Arial"/>
                <a:cs typeface="SharpSansNo1-Book"/>
                <a:sym typeface="Arial"/>
              </a:rPr>
              <a:t>The role examples given, focus on senior level roles as clarity on those roles has been asked for. The senior roles where focus is on business and people leadership such as Tribe Chief/Director, Site Head and CEO are probably most well known. Therefore, this document emphasises on describing senior roles where focus is either on domain and people leadership or domain expertise.</a:t>
            </a:r>
          </a:p>
        </p:txBody>
      </p:sp>
      <p:sp>
        <p:nvSpPr>
          <p:cNvPr id="38" name="Shape 38"/>
          <p:cNvSpPr/>
          <p:nvPr/>
        </p:nvSpPr>
        <p:spPr>
          <a:xfrm>
            <a:off x="1405466" y="2667000"/>
            <a:ext cx="1987279" cy="0"/>
          </a:xfrm>
          <a:prstGeom prst="line">
            <a:avLst/>
          </a:prstGeom>
          <a:ln w="101600">
            <a:solidFill/>
            <a:miter lim="400000"/>
          </a:ln>
        </p:spPr>
        <p:txBody>
          <a:bodyPr lIns="0" tIns="0" rIns="0" bIns="0" anchor="ctr"/>
          <a:lstStyle/>
          <a:p>
            <a:pPr lvl="0">
              <a:defRPr sz="3200"/>
            </a:pPr>
            <a:endParaRPr/>
          </a:p>
        </p:txBody>
      </p:sp>
    </p:spTree>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1"/>
          <p:cNvSpPr>
            <a:spLocks/>
          </p:cNvSpPr>
          <p:nvPr/>
        </p:nvSpPr>
        <p:spPr bwMode="auto">
          <a:xfrm>
            <a:off x="1168400" y="7116763"/>
            <a:ext cx="5767388" cy="551656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Jamal </a:t>
            </a:r>
          </a:p>
          <a:p>
            <a:pPr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Domain: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Strategy and business-driven </a:t>
            </a:r>
            <a:r>
              <a:rPr lang="en-US" sz="2300" kern="1200" dirty="0" err="1" smtClean="0">
                <a:solidFill>
                  <a:srgbClr val="000000"/>
                </a:solidFill>
                <a:latin typeface="SharpSansNo1-Book"/>
                <a:ea typeface="ＭＳ Ｐゴシック" charset="0"/>
                <a:cs typeface="SharpSansNo1-Book"/>
                <a:sym typeface="Sharp Sans No1" charset="0"/>
              </a:rPr>
              <a:t>IoT</a:t>
            </a:r>
            <a:r>
              <a:rPr lang="en-US" sz="2300" kern="1200" dirty="0" smtClean="0">
                <a:solidFill>
                  <a:srgbClr val="000000"/>
                </a:solidFill>
                <a:latin typeface="SharpSansNo1-Book"/>
                <a:ea typeface="ＭＳ Ｐゴシック" charset="0"/>
                <a:cs typeface="SharpSansNo1-Book"/>
                <a:sym typeface="Sharp Sans No1" charset="0"/>
              </a:rPr>
              <a:t>  </a:t>
            </a:r>
          </a:p>
          <a:p>
            <a:pPr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Jamal is a business-minded technologist who seeks new ways to improve client's business through connectivity and automation. He harnesses new tech to make clients' business better. He advises clients on how to clarify their </a:t>
            </a:r>
            <a:r>
              <a:rPr lang="en-US" sz="2300" kern="1200" dirty="0" err="1" smtClean="0">
                <a:solidFill>
                  <a:srgbClr val="000000"/>
                </a:solidFill>
                <a:latin typeface="SharpSansNo1-Book"/>
                <a:ea typeface="ＭＳ Ｐゴシック" charset="0"/>
                <a:cs typeface="SharpSansNo1-Book"/>
                <a:sym typeface="Sharp Sans No1" charset="0"/>
              </a:rPr>
              <a:t>IoT</a:t>
            </a:r>
            <a:r>
              <a:rPr lang="en-US" sz="2300" kern="1200" dirty="0" smtClean="0">
                <a:solidFill>
                  <a:srgbClr val="000000"/>
                </a:solidFill>
                <a:latin typeface="SharpSansNo1-Book"/>
                <a:ea typeface="ＭＳ Ｐゴシック" charset="0"/>
                <a:cs typeface="SharpSansNo1-Book"/>
                <a:sym typeface="Sharp Sans No1" charset="0"/>
              </a:rPr>
              <a:t> strategy and </a:t>
            </a:r>
            <a:r>
              <a:rPr lang="en-US" sz="2300" kern="1200" dirty="0" err="1" smtClean="0">
                <a:solidFill>
                  <a:srgbClr val="000000"/>
                </a:solidFill>
                <a:latin typeface="SharpSansNo1-Book"/>
                <a:ea typeface="ＭＳ Ｐゴシック" charset="0"/>
                <a:cs typeface="SharpSansNo1-Book"/>
                <a:sym typeface="Sharp Sans No1" charset="0"/>
              </a:rPr>
              <a:t>realises</a:t>
            </a:r>
            <a:r>
              <a:rPr lang="en-US" sz="2300" kern="1200" dirty="0" smtClean="0">
                <a:solidFill>
                  <a:srgbClr val="000000"/>
                </a:solidFill>
                <a:latin typeface="SharpSansNo1-Book"/>
                <a:ea typeface="ＭＳ Ｐゴシック" charset="0"/>
                <a:cs typeface="SharpSansNo1-Book"/>
                <a:sym typeface="Sharp Sans No1" charset="0"/>
              </a:rPr>
              <a:t> benefits and gains by applying agile methodologies and tools.</a:t>
            </a:r>
            <a:endParaRPr lang="en-US" sz="1800" kern="1200" dirty="0" smtClean="0">
              <a:solidFill>
                <a:srgbClr val="000000"/>
              </a:solidFill>
              <a:latin typeface="SharpSansNo1-Book"/>
              <a:ea typeface="ＭＳ Ｐゴシック" charset="0"/>
              <a:cs typeface="SharpSansNo1-Book"/>
              <a:sym typeface="Helvetica Light" charset="0"/>
            </a:endParaRPr>
          </a:p>
        </p:txBody>
      </p:sp>
      <p:sp>
        <p:nvSpPr>
          <p:cNvPr id="23554" name="Rectangle 2"/>
          <p:cNvSpPr>
            <a:spLocks/>
          </p:cNvSpPr>
          <p:nvPr/>
        </p:nvSpPr>
        <p:spPr bwMode="auto">
          <a:xfrm>
            <a:off x="1168400" y="1398588"/>
            <a:ext cx="12911138" cy="67710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dirty="0" smtClean="0">
                <a:solidFill>
                  <a:srgbClr val="000000"/>
                </a:solidFill>
                <a:latin typeface="SharpSansNo1-Extrabold" charset="0"/>
                <a:ea typeface="ＭＳ Ｐゴシック" charset="0"/>
                <a:cs typeface="SharpSansNo1-Extrabold" charset="0"/>
                <a:sym typeface="SharpSansNo1-Extrabold" charset="0"/>
              </a:rPr>
              <a:t>DOMAIN LEADER LEVEL 5 </a:t>
            </a:r>
            <a:endParaRPr lang="en-US" sz="1800" kern="1200" dirty="0" smtClean="0">
              <a:solidFill>
                <a:srgbClr val="000000"/>
              </a:solidFill>
              <a:latin typeface="SharpSansNo1-Extrabold" charset="0"/>
              <a:ea typeface="ＭＳ Ｐゴシック" charset="0"/>
              <a:cs typeface="SharpSansNo1-Extrabold" charset="0"/>
              <a:sym typeface="SharpSansNo1-Extrabold" charset="0"/>
            </a:endParaRPr>
          </a:p>
        </p:txBody>
      </p:sp>
      <p:sp>
        <p:nvSpPr>
          <p:cNvPr id="23555" name="Rectangle 3"/>
          <p:cNvSpPr>
            <a:spLocks/>
          </p:cNvSpPr>
          <p:nvPr/>
        </p:nvSpPr>
        <p:spPr bwMode="auto">
          <a:xfrm>
            <a:off x="7038975" y="2544763"/>
            <a:ext cx="13441363" cy="909479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 </a:t>
            </a:r>
            <a:r>
              <a:rPr lang="en-US" sz="2300" kern="1200" dirty="0" smtClean="0">
                <a:solidFill>
                  <a:srgbClr val="000000"/>
                </a:solidFill>
                <a:latin typeface="SharpSansNo1-Book"/>
                <a:ea typeface="ＭＳ Ｐゴシック" charset="0"/>
                <a:cs typeface="SharpSansNo1-Book"/>
                <a:sym typeface="Sharp Sans No1" charset="0"/>
              </a:rPr>
              <a:t>During the </a:t>
            </a:r>
            <a:r>
              <a:rPr lang="en-US" sz="2300" kern="1200" dirty="0" err="1" smtClean="0">
                <a:solidFill>
                  <a:srgbClr val="000000"/>
                </a:solidFill>
                <a:latin typeface="SharpSansNo1-Book"/>
                <a:ea typeface="ＭＳ Ｐゴシック" charset="0"/>
                <a:cs typeface="SharpSansNo1-Book"/>
                <a:sym typeface="Sharp Sans No1" charset="0"/>
              </a:rPr>
              <a:t>IoT</a:t>
            </a:r>
            <a:r>
              <a:rPr lang="en-US" sz="2300" kern="1200" dirty="0" smtClean="0">
                <a:solidFill>
                  <a:srgbClr val="000000"/>
                </a:solidFill>
                <a:latin typeface="SharpSansNo1-Book"/>
                <a:ea typeface="ＭＳ Ｐゴシック" charset="0"/>
                <a:cs typeface="SharpSansNo1-Book"/>
                <a:sym typeface="Sharp Sans No1" charset="0"/>
              </a:rPr>
              <a:t> / </a:t>
            </a:r>
            <a:r>
              <a:rPr lang="en-US" sz="2300" kern="1200" dirty="0" err="1" smtClean="0">
                <a:solidFill>
                  <a:srgbClr val="000000"/>
                </a:solidFill>
                <a:latin typeface="SharpSansNo1-Book"/>
                <a:ea typeface="ＭＳ Ｐゴシック" charset="0"/>
                <a:cs typeface="SharpSansNo1-Book"/>
                <a:sym typeface="Sharp Sans No1" charset="0"/>
              </a:rPr>
              <a:t>IoE</a:t>
            </a:r>
            <a:r>
              <a:rPr lang="en-US" sz="2300" kern="1200" dirty="0" smtClean="0">
                <a:solidFill>
                  <a:srgbClr val="000000"/>
                </a:solidFill>
                <a:latin typeface="SharpSansNo1-Book"/>
                <a:ea typeface="ＭＳ Ｐゴシック" charset="0"/>
                <a:cs typeface="SharpSansNo1-Book"/>
                <a:sym typeface="Sharp Sans No1" charset="0"/>
              </a:rPr>
              <a:t> hype, many companies are seeking ways to build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competitive advantage and exceptional performance through connectivity and automation. </a:t>
            </a:r>
          </a:p>
          <a:p>
            <a:pPr marL="136525" indent="-92075" algn="l" defTabSz="457200" rtl="0" fontAlgn="base" hangingPunct="0">
              <a:spcBef>
                <a:spcPct val="0"/>
              </a:spcBef>
              <a:spcAft>
                <a:spcPct val="0"/>
              </a:spcAft>
            </a:pPr>
            <a:r>
              <a:rPr lang="en-US" sz="2300" kern="1200" dirty="0" smtClean="0">
                <a:solidFill>
                  <a:srgbClr val="232323"/>
                </a:solidFill>
                <a:latin typeface="SharpSansNo1-Book"/>
                <a:ea typeface="ＭＳ Ｐゴシック" charset="0"/>
                <a:cs typeface="SharpSansNo1-Book"/>
                <a:sym typeface="Sharp Sans No1" charset="0"/>
              </a:rPr>
              <a:t>These companies are reaching out to clarify their </a:t>
            </a:r>
            <a:r>
              <a:rPr lang="en-US" sz="2300" kern="1200" dirty="0" err="1" smtClean="0">
                <a:solidFill>
                  <a:srgbClr val="232323"/>
                </a:solidFill>
                <a:latin typeface="SharpSansNo1-Book"/>
                <a:ea typeface="ＭＳ Ｐゴシック" charset="0"/>
                <a:cs typeface="SharpSansNo1-Book"/>
                <a:sym typeface="Sharp Sans No1" charset="0"/>
              </a:rPr>
              <a:t>IoT</a:t>
            </a:r>
            <a:r>
              <a:rPr lang="en-US" sz="2300" kern="1200" dirty="0" smtClean="0">
                <a:solidFill>
                  <a:srgbClr val="232323"/>
                </a:solidFill>
                <a:latin typeface="SharpSansNo1-Book"/>
                <a:ea typeface="ＭＳ Ｐゴシック" charset="0"/>
                <a:cs typeface="SharpSansNo1-Book"/>
                <a:sym typeface="Sharp Sans No1" charset="0"/>
              </a:rPr>
              <a:t> strategy and approach, and speed up as </a:t>
            </a:r>
          </a:p>
          <a:p>
            <a:pPr marL="136525" indent="-92075" algn="l" defTabSz="457200" rtl="0" fontAlgn="base" hangingPunct="0">
              <a:spcBef>
                <a:spcPct val="0"/>
              </a:spcBef>
              <a:spcAft>
                <a:spcPct val="0"/>
              </a:spcAft>
            </a:pPr>
            <a:r>
              <a:rPr lang="en-US" sz="2300" kern="1200" dirty="0" smtClean="0">
                <a:solidFill>
                  <a:srgbClr val="232323"/>
                </a:solidFill>
                <a:latin typeface="SharpSansNo1-Book"/>
                <a:ea typeface="ＭＳ Ｐゴシック" charset="0"/>
                <a:cs typeface="SharpSansNo1-Book"/>
                <a:sym typeface="Sharp Sans No1" charset="0"/>
              </a:rPr>
              <a:t>the competition in this space is getting tougher and tougher once the market maturity </a:t>
            </a:r>
          </a:p>
          <a:p>
            <a:pPr marL="136525" indent="-92075" algn="l" defTabSz="457200" rtl="0" fontAlgn="base" hangingPunct="0">
              <a:spcBef>
                <a:spcPct val="0"/>
              </a:spcBef>
              <a:spcAft>
                <a:spcPct val="0"/>
              </a:spcAft>
            </a:pPr>
            <a:r>
              <a:rPr lang="en-US" sz="2300" kern="1200" dirty="0" smtClean="0">
                <a:solidFill>
                  <a:srgbClr val="232323"/>
                </a:solidFill>
                <a:latin typeface="SharpSansNo1-Book"/>
                <a:ea typeface="ＭＳ Ｐゴシック" charset="0"/>
                <a:cs typeface="SharpSansNo1-Book"/>
                <a:sym typeface="Sharp Sans No1" charset="0"/>
              </a:rPr>
              <a:t>increases. In a pursuit to </a:t>
            </a:r>
            <a:r>
              <a:rPr lang="en-US" sz="2300" kern="1200" dirty="0" err="1" smtClean="0">
                <a:solidFill>
                  <a:srgbClr val="232323"/>
                </a:solidFill>
                <a:latin typeface="SharpSansNo1-Book"/>
                <a:ea typeface="ＭＳ Ｐゴシック" charset="0"/>
                <a:cs typeface="SharpSansNo1-Book"/>
                <a:sym typeface="Sharp Sans No1" charset="0"/>
              </a:rPr>
              <a:t>realise</a:t>
            </a:r>
            <a:r>
              <a:rPr lang="en-US" sz="2300" kern="1200" dirty="0" smtClean="0">
                <a:solidFill>
                  <a:srgbClr val="232323"/>
                </a:solidFill>
                <a:latin typeface="SharpSansNo1-Book"/>
                <a:ea typeface="ＭＳ Ｐゴシック" charset="0"/>
                <a:cs typeface="SharpSansNo1-Book"/>
                <a:sym typeface="Sharp Sans No1" charset="0"/>
              </a:rPr>
              <a:t> the significant </a:t>
            </a:r>
            <a:r>
              <a:rPr lang="en-US" sz="2300" kern="1200" dirty="0" err="1" smtClean="0">
                <a:solidFill>
                  <a:srgbClr val="232323"/>
                </a:solidFill>
                <a:latin typeface="SharpSansNo1-Book"/>
                <a:ea typeface="ＭＳ Ｐゴシック" charset="0"/>
                <a:cs typeface="SharpSansNo1-Book"/>
                <a:sym typeface="Sharp Sans No1" charset="0"/>
              </a:rPr>
              <a:t>IoT</a:t>
            </a:r>
            <a:r>
              <a:rPr lang="en-US" sz="2300" kern="1200" dirty="0" smtClean="0">
                <a:solidFill>
                  <a:srgbClr val="232323"/>
                </a:solidFill>
                <a:latin typeface="SharpSansNo1-Book"/>
                <a:ea typeface="ＭＳ Ｐゴシック" charset="0"/>
                <a:cs typeface="SharpSansNo1-Book"/>
                <a:sym typeface="Sharp Sans No1" charset="0"/>
              </a:rPr>
              <a:t> potential, companies understand well the </a:t>
            </a:r>
          </a:p>
          <a:p>
            <a:pPr marL="136525" indent="-92075" algn="l" defTabSz="457200" rtl="0" fontAlgn="base" hangingPunct="0">
              <a:spcBef>
                <a:spcPct val="0"/>
              </a:spcBef>
              <a:spcAft>
                <a:spcPct val="0"/>
              </a:spcAft>
            </a:pPr>
            <a:r>
              <a:rPr lang="en-US" sz="2300" kern="1200" dirty="0" smtClean="0">
                <a:solidFill>
                  <a:srgbClr val="232323"/>
                </a:solidFill>
                <a:latin typeface="SharpSansNo1-Book"/>
                <a:ea typeface="ＭＳ Ｐゴシック" charset="0"/>
                <a:cs typeface="SharpSansNo1-Book"/>
                <a:sym typeface="Sharp Sans No1" charset="0"/>
              </a:rPr>
              <a:t>importance of agility and speed to market .</a:t>
            </a:r>
          </a:p>
          <a:p>
            <a:pPr marL="136525" indent="-9207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36525" indent="-92075" algn="l" defTabSz="457200" rtl="0" fontAlgn="base" hangingPunct="0">
              <a:spcBef>
                <a:spcPct val="0"/>
              </a:spcBef>
              <a:spcAft>
                <a:spcPct val="0"/>
              </a:spcAft>
            </a:pPr>
            <a:endParaRPr lang="en-US" sz="2300" kern="1200" dirty="0" smtClean="0">
              <a:solidFill>
                <a:srgbClr val="000000"/>
              </a:solidFill>
              <a:latin typeface="SharpSansNo1-Extrabold"/>
              <a:ea typeface="ＭＳ Ｐゴシック" charset="0"/>
              <a:cs typeface="SharpSansNo1-Extrabold"/>
              <a:sym typeface="Helvetica" charset="0"/>
            </a:endParaRPr>
          </a:p>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Jamal</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Jamal has seen a range of organizations and industries, from old-school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brick-and-mortars to top performing growth companies. He understands the challenges of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various client organizations and is able to relate to what his clients are saying. Given his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experience, Jamal is a strong believer of fit-for-purpose use of technology, and advocates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agile, business result-centered </a:t>
            </a:r>
            <a:r>
              <a:rPr lang="en-US" sz="2300" kern="1200" dirty="0" err="1" smtClean="0">
                <a:solidFill>
                  <a:srgbClr val="000000"/>
                </a:solidFill>
                <a:latin typeface="SharpSansNo1-Book"/>
                <a:ea typeface="ＭＳ Ｐゴシック" charset="0"/>
                <a:cs typeface="SharpSansNo1-Book"/>
                <a:sym typeface="Sharp Sans No1" charset="0"/>
              </a:rPr>
              <a:t>IoT</a:t>
            </a:r>
            <a:r>
              <a:rPr lang="en-US" sz="2300" kern="1200" dirty="0" smtClean="0">
                <a:solidFill>
                  <a:srgbClr val="000000"/>
                </a:solidFill>
                <a:latin typeface="SharpSansNo1-Book"/>
                <a:ea typeface="ＭＳ Ｐゴシック" charset="0"/>
                <a:cs typeface="SharpSansNo1-Book"/>
                <a:sym typeface="Sharp Sans No1" charset="0"/>
              </a:rPr>
              <a:t> solutions in public conferences and client meetings in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mature and emerging markets. By sharing and utilizing his strong content core, he usually likes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to work in a bigger team with his fellow colleagues, who have high respect towards Jamal's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attitude, approach and expertise. Jamal gets paid more than his other team members as he is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usually the reason Futurice gets the job in the first place. Besides for valuable client work, he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drives various strategy -related initiatives and activities.</a:t>
            </a:r>
          </a:p>
          <a:p>
            <a:pPr marL="136525" indent="-92075" algn="l" defTabSz="457200" rtl="0" fontAlgn="base" hangingPunct="0">
              <a:spcBef>
                <a:spcPct val="0"/>
              </a:spcBef>
              <a:spcAft>
                <a:spcPct val="0"/>
              </a:spcAft>
            </a:pPr>
            <a:endParaRPr lang="en-US" sz="2300" kern="1200" dirty="0" smtClean="0">
              <a:solidFill>
                <a:srgbClr val="232323"/>
              </a:solidFill>
              <a:latin typeface="SharpSansNo1-Extrabold"/>
              <a:ea typeface="ＭＳ Ｐゴシック" charset="0"/>
              <a:cs typeface="SharpSansNo1-Extrabold"/>
              <a:sym typeface="Sharp Sans No1" charset="0"/>
            </a:endParaRPr>
          </a:p>
          <a:p>
            <a:pPr marL="136525" indent="-9207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Book"/>
                <a:ea typeface="ＭＳ Ｐゴシック" charset="0"/>
                <a:cs typeface="SharpSansNo1-Book"/>
                <a:sym typeface="Sharp Sans No1" charset="0"/>
              </a:rPr>
              <a:t>Jamal and his teams feel rewarded once the client has implemented it's </a:t>
            </a:r>
            <a:r>
              <a:rPr lang="en-US" sz="2300" kern="1200" dirty="0" err="1" smtClean="0">
                <a:solidFill>
                  <a:srgbClr val="000000"/>
                </a:solidFill>
                <a:latin typeface="SharpSansNo1-Book"/>
                <a:ea typeface="ＭＳ Ｐゴシック" charset="0"/>
                <a:cs typeface="SharpSansNo1-Book"/>
                <a:sym typeface="Sharp Sans No1" charset="0"/>
              </a:rPr>
              <a:t>IoT</a:t>
            </a:r>
            <a:r>
              <a:rPr lang="en-US" sz="2300" kern="1200" dirty="0" smtClean="0">
                <a:solidFill>
                  <a:srgbClr val="000000"/>
                </a:solidFill>
                <a:latin typeface="SharpSansNo1-Book"/>
                <a:ea typeface="ＭＳ Ｐゴシック" charset="0"/>
                <a:cs typeface="SharpSansNo1-Book"/>
                <a:sym typeface="Sharp Sans No1" charset="0"/>
              </a:rPr>
              <a:t>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strategy with clear and proven results, including 25 % productivity increases and significant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improvement in client &amp; employee satisfaction. He understands the importance of balancing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long-term transformational change and short-term tactical gains. Proven results outweigh the </a:t>
            </a:r>
          </a:p>
          <a:p>
            <a:pPr marL="136525" indent="-9207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challenges of delivering exceptional client service. </a:t>
            </a:r>
          </a:p>
          <a:p>
            <a:pPr marL="136525" indent="-92075" algn="l" defTabSz="457200" rtl="0" fontAlgn="base" hangingPunct="0">
              <a:spcBef>
                <a:spcPct val="0"/>
              </a:spcBef>
              <a:spcAft>
                <a:spcPct val="0"/>
              </a:spcAft>
            </a:pPr>
            <a:endParaRPr lang="en-US" sz="2300" kern="1200" dirty="0" smtClean="0">
              <a:solidFill>
                <a:srgbClr val="000000"/>
              </a:solidFill>
              <a:latin typeface="SharpSansNo1-Medium"/>
              <a:ea typeface="ＭＳ Ｐゴシック" charset="0"/>
              <a:cs typeface="SharpSansNo1-Medium"/>
              <a:sym typeface="Sharp Sans No1" charset="0"/>
            </a:endParaRPr>
          </a:p>
        </p:txBody>
      </p:sp>
      <p:grpSp>
        <p:nvGrpSpPr>
          <p:cNvPr id="23556" name="Group 4"/>
          <p:cNvGrpSpPr>
            <a:grpSpLocks/>
          </p:cNvGrpSpPr>
          <p:nvPr/>
        </p:nvGrpSpPr>
        <p:grpSpPr bwMode="auto">
          <a:xfrm>
            <a:off x="1089025" y="2665413"/>
            <a:ext cx="3862388" cy="3862387"/>
            <a:chOff x="-1" y="0"/>
            <a:chExt cx="3862351" cy="3862350"/>
          </a:xfrm>
        </p:grpSpPr>
        <p:graphicFrame>
          <p:nvGraphicFramePr>
            <p:cNvPr id="23557" name="Object 5"/>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29805"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3558" name="AutoShape 6"/>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DOMAIN LEADER</a:t>
              </a:r>
            </a:p>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(CONSULTANCY)</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Tree>
    <p:extLst>
      <p:ext uri="{BB962C8B-B14F-4D97-AF65-F5344CB8AC3E}">
        <p14:creationId xmlns:p14="http://schemas.microsoft.com/office/powerpoint/2010/main" val="2289321860"/>
      </p:ext>
    </p:extLst>
  </p:cSld>
  <p:clrMapOvr>
    <a:masterClrMapping/>
  </p:clrMapOvr>
  <p:transition spd="med"/>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1"/>
          <p:cNvSpPr>
            <a:spLocks/>
          </p:cNvSpPr>
          <p:nvPr/>
        </p:nvSpPr>
        <p:spPr bwMode="auto">
          <a:xfrm>
            <a:off x="1168400" y="7116763"/>
            <a:ext cx="5767388" cy="4678202"/>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Name: Graham </a:t>
            </a:r>
            <a:r>
              <a:rPr lang="en-US" sz="2300" kern="1200" dirty="0" smtClean="0">
                <a:solidFill>
                  <a:srgbClr val="00882B"/>
                </a:solidFill>
                <a:latin typeface="SharpSansNo1-Medium"/>
                <a:ea typeface="ＭＳ Ｐゴシック" charset="0"/>
                <a:cs typeface="SharpSansNo1-Medium"/>
                <a:sym typeface="SharpSansNo1-Extrabold" charset="0"/>
              </a:rPr>
              <a:t>(global role)</a:t>
            </a:r>
          </a:p>
          <a:p>
            <a:pPr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Competence: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Design </a:t>
            </a:r>
          </a:p>
          <a:p>
            <a:pPr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Summary: </a:t>
            </a:r>
            <a:r>
              <a:rPr lang="en-US" sz="2300" kern="1200" dirty="0" smtClean="0">
                <a:solidFill>
                  <a:srgbClr val="000000"/>
                </a:solidFill>
                <a:latin typeface="SharpSansNo1-Extrabold"/>
                <a:ea typeface="ＭＳ Ｐゴシック" charset="0"/>
                <a:cs typeface="SharpSansNo1-Extrabold"/>
                <a:sym typeface="Sharp Sans No1" charset="0"/>
              </a:rPr>
              <a:t> </a:t>
            </a:r>
            <a:r>
              <a:rPr lang="en-US" sz="2300" kern="1200" dirty="0" smtClean="0">
                <a:solidFill>
                  <a:srgbClr val="000000"/>
                </a:solidFill>
                <a:latin typeface="SharpSansNo1-Book"/>
                <a:ea typeface="ＭＳ Ｐゴシック" charset="0"/>
                <a:cs typeface="SharpSansNo1-Book"/>
                <a:sym typeface="Sharp Sans No1" charset="0"/>
              </a:rPr>
              <a:t>Graham is a highly experienced designer with 25 years in the business. He started life as a visual designer but can't remember the last time he drew something. He feels a bit sad about that but knows that the value he brings to Futurice through his leadership is just as important. </a:t>
            </a:r>
            <a:endParaRPr lang="en-US" sz="1800" kern="1200" dirty="0" smtClean="0">
              <a:solidFill>
                <a:srgbClr val="000000"/>
              </a:solidFill>
              <a:latin typeface="SharpSansNo1-Book"/>
              <a:ea typeface="ＭＳ Ｐゴシック" charset="0"/>
              <a:cs typeface="SharpSansNo1-Book"/>
              <a:sym typeface="Helvetica Light" charset="0"/>
            </a:endParaRPr>
          </a:p>
        </p:txBody>
      </p:sp>
      <p:sp>
        <p:nvSpPr>
          <p:cNvPr id="24578" name="Rectangle 2"/>
          <p:cNvSpPr>
            <a:spLocks/>
          </p:cNvSpPr>
          <p:nvPr/>
        </p:nvSpPr>
        <p:spPr bwMode="auto">
          <a:xfrm>
            <a:off x="11684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COMPETENCE HEAD LEVEL 5</a:t>
            </a:r>
            <a:endParaRPr lang="en-US" sz="1800" kern="1200" smtClean="0">
              <a:solidFill>
                <a:srgbClr val="000000"/>
              </a:solidFill>
              <a:latin typeface="SharpSansNo1-Extrabold" charset="0"/>
              <a:ea typeface="ＭＳ Ｐゴシック" charset="0"/>
              <a:cs typeface="SharpSansNo1-Extrabold" charset="0"/>
              <a:sym typeface="SharpSansNo1-Extrabold" charset="0"/>
            </a:endParaRPr>
          </a:p>
        </p:txBody>
      </p:sp>
      <p:sp>
        <p:nvSpPr>
          <p:cNvPr id="24579" name="Rectangle 3"/>
          <p:cNvSpPr>
            <a:spLocks/>
          </p:cNvSpPr>
          <p:nvPr/>
        </p:nvSpPr>
        <p:spPr bwMode="auto">
          <a:xfrm>
            <a:off x="7038975" y="2544763"/>
            <a:ext cx="13441363" cy="980268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73038" indent="-1365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Client problem: </a:t>
            </a:r>
            <a:r>
              <a:rPr lang="en-US" sz="2300" kern="1200" dirty="0" smtClean="0">
                <a:solidFill>
                  <a:srgbClr val="000000"/>
                </a:solidFill>
                <a:latin typeface="SharpSansNo1-Book"/>
                <a:ea typeface="ＭＳ Ｐゴシック" charset="0"/>
                <a:cs typeface="SharpSansNo1-Book"/>
                <a:sym typeface="Sharp Sans No1" charset="0"/>
              </a:rPr>
              <a:t>Graham</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clients are mainly internal Futurice ones. Quite a large portion of his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time goes to working together with others to develop plans for the future. </a:t>
            </a:r>
          </a:p>
          <a:p>
            <a:pPr marL="173038" indent="-1365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73038" indent="-1365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Graham</a:t>
            </a:r>
            <a:r>
              <a:rPr lang="ja-JP" altLang="en-US" sz="2300" kern="1200" dirty="0" smtClean="0">
                <a:solidFill>
                  <a:srgbClr val="000000"/>
                </a:solidFill>
                <a:latin typeface="SharpSansNo1-Extrabold"/>
                <a:ea typeface="ＭＳ Ｐゴシック" charset="0"/>
                <a:cs typeface="SharpSansNo1-Extrabold"/>
                <a:sym typeface="SharpSansNo1-Extrabold" charset="0"/>
              </a:rPr>
              <a:t>’</a:t>
            </a:r>
            <a:r>
              <a:rPr lang="en-US" sz="2300" kern="1200" dirty="0" smtClean="0">
                <a:solidFill>
                  <a:srgbClr val="000000"/>
                </a:solidFill>
                <a:latin typeface="SharpSansNo1-Extrabold"/>
                <a:ea typeface="ＭＳ Ｐゴシック" charset="0"/>
                <a:cs typeface="SharpSansNo1-Extrabold"/>
                <a:sym typeface="SharpSansNo1-Extrabold" charset="0"/>
              </a:rPr>
              <a:t>s daily work: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 </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Building talented design teams in line with the vision of the company and to meet the demands from the tribes and our clients. </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Driving the competence development strategy and working with others on the execution</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Developing operational excellence in our way of working and how we engage with our clients</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Steering an advising other design leaders in their work and ensuring that we are all aligned and working toward the same goals</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Driving new business for our whole offer with a focus on design. </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Supporting new offices to get up and running in regards to the design competence and needs </a:t>
            </a:r>
          </a:p>
          <a:p>
            <a:pPr marL="379413" indent="-342900" algn="l" defTabSz="457200" rtl="0" fontAlgn="base" hangingPunct="0">
              <a:spcBef>
                <a:spcPct val="0"/>
              </a:spcBef>
              <a:spcAft>
                <a:spcPct val="0"/>
              </a:spcAft>
              <a:buSzPct val="75000"/>
              <a:buFont typeface="Arial"/>
              <a:buChar char="•"/>
            </a:pPr>
            <a:r>
              <a:rPr lang="en-US" sz="2300" kern="1200" dirty="0" smtClean="0">
                <a:solidFill>
                  <a:srgbClr val="000000"/>
                </a:solidFill>
                <a:latin typeface="SharpSansNo1-Book"/>
                <a:ea typeface="ＭＳ Ｐゴシック" charset="0"/>
                <a:cs typeface="SharpSansNo1-Book"/>
                <a:sym typeface="Sharp Sans No1" charset="0"/>
              </a:rPr>
              <a:t>Actively supporting the leadership team to develop the company on multiple levels</a:t>
            </a:r>
          </a:p>
          <a:p>
            <a:pPr marL="173038" indent="-136525" algn="l" defTabSz="457200" rtl="0" fontAlgn="base" hangingPunct="0">
              <a:spcBef>
                <a:spcPct val="0"/>
              </a:spcBef>
              <a:spcAft>
                <a:spcPct val="0"/>
              </a:spcAft>
            </a:pPr>
            <a:endParaRPr lang="en-US" sz="2300" kern="1200" dirty="0" smtClean="0">
              <a:solidFill>
                <a:srgbClr val="000000"/>
              </a:solidFill>
              <a:latin typeface="SharpSansNo1-Book"/>
              <a:ea typeface="ＭＳ Ｐゴシック" charset="0"/>
              <a:cs typeface="SharpSansNo1-Book"/>
              <a:sym typeface="Sharp Sans No1" charset="0"/>
            </a:endParaRPr>
          </a:p>
          <a:p>
            <a:pPr marL="173038" indent="-136525" algn="l" defTabSz="457200" rtl="0" fontAlgn="base" hangingPunct="0">
              <a:spcBef>
                <a:spcPct val="0"/>
              </a:spcBef>
              <a:spcAft>
                <a:spcPct val="0"/>
              </a:spcAft>
            </a:pPr>
            <a:r>
              <a:rPr lang="en-US" sz="2300" kern="1200" dirty="0" smtClean="0">
                <a:solidFill>
                  <a:srgbClr val="000000"/>
                </a:solidFill>
                <a:latin typeface="SharpSansNo1-Extrabold"/>
                <a:ea typeface="ＭＳ Ｐゴシック" charset="0"/>
                <a:cs typeface="SharpSansNo1-Extrabold"/>
                <a:sym typeface="SharpSansNo1-Extrabold" charset="0"/>
              </a:rPr>
              <a:t>Business impact: </a:t>
            </a:r>
            <a:r>
              <a:rPr lang="en-US" sz="2300" kern="1200" dirty="0" smtClean="0">
                <a:solidFill>
                  <a:srgbClr val="000000"/>
                </a:solidFill>
                <a:latin typeface="SharpSansNo1-Book"/>
                <a:ea typeface="ＭＳ Ｐゴシック" charset="0"/>
                <a:cs typeface="SharpSansNo1-Book"/>
                <a:sym typeface="Sharp Sans No1" charset="0"/>
              </a:rPr>
              <a:t>The internal impact of Graham</a:t>
            </a:r>
            <a:r>
              <a:rPr lang="ja-JP" altLang="en-US" sz="2300" kern="1200" dirty="0" smtClean="0">
                <a:solidFill>
                  <a:srgbClr val="000000"/>
                </a:solidFill>
                <a:latin typeface="SharpSansNo1-Book"/>
                <a:ea typeface="ＭＳ Ｐゴシック" charset="0"/>
                <a:cs typeface="SharpSansNo1-Book"/>
                <a:sym typeface="Sharp Sans No1" charset="0"/>
              </a:rPr>
              <a:t>’</a:t>
            </a:r>
            <a:r>
              <a:rPr lang="en-US" sz="2300" kern="1200" dirty="0" smtClean="0">
                <a:solidFill>
                  <a:srgbClr val="000000"/>
                </a:solidFill>
                <a:latin typeface="SharpSansNo1-Book"/>
                <a:ea typeface="ＭＳ Ｐゴシック" charset="0"/>
                <a:cs typeface="SharpSansNo1-Book"/>
                <a:sym typeface="Sharp Sans No1" charset="0"/>
              </a:rPr>
              <a:t>s work at the end of the day, are happy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people and happy teams. This of course has an indirect impact for our clients. They get more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Talented, more motivated people working with them and that lead to better business results.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Or course Graham also has a more direct impact through driving new business and being one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of the key people in early meeting where we build trust and covert conversations into real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projects. Graham also has quite a good network and is active outside Futurice in the design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industry. This helps build brand awareness and moves the company closer toward our 2020 </a:t>
            </a:r>
          </a:p>
          <a:p>
            <a:pPr marL="173038" indent="-136525" algn="l" defTabSz="457200" rtl="0" fontAlgn="base" hangingPunct="0">
              <a:spcBef>
                <a:spcPct val="0"/>
              </a:spcBef>
              <a:spcAft>
                <a:spcPct val="0"/>
              </a:spcAft>
            </a:pPr>
            <a:r>
              <a:rPr lang="en-US" sz="2300" kern="1200" dirty="0" smtClean="0">
                <a:solidFill>
                  <a:srgbClr val="000000"/>
                </a:solidFill>
                <a:latin typeface="SharpSansNo1-Book"/>
                <a:ea typeface="ＭＳ Ｐゴシック" charset="0"/>
                <a:cs typeface="SharpSansNo1-Book"/>
                <a:sym typeface="Sharp Sans No1" charset="0"/>
              </a:rPr>
              <a:t>vision.</a:t>
            </a:r>
          </a:p>
          <a:p>
            <a:pPr marL="173038" indent="-1365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173038" indent="-136525"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p:txBody>
      </p:sp>
      <p:grpSp>
        <p:nvGrpSpPr>
          <p:cNvPr id="24580" name="Group 4"/>
          <p:cNvGrpSpPr>
            <a:grpSpLocks/>
          </p:cNvGrpSpPr>
          <p:nvPr/>
        </p:nvGrpSpPr>
        <p:grpSpPr bwMode="auto">
          <a:xfrm>
            <a:off x="1089025" y="2665413"/>
            <a:ext cx="3862388" cy="3862387"/>
            <a:chOff x="-1" y="0"/>
            <a:chExt cx="3862351" cy="3862350"/>
          </a:xfrm>
        </p:grpSpPr>
        <p:graphicFrame>
          <p:nvGraphicFramePr>
            <p:cNvPr id="24581" name="Object 5"/>
            <p:cNvGraphicFramePr>
              <a:graphicFrameLocks noChangeAspect="1"/>
            </p:cNvGraphicFramePr>
            <p:nvPr/>
          </p:nvGraphicFramePr>
          <p:xfrm>
            <a:off x="0" y="0"/>
            <a:ext cx="3862350" cy="3862350"/>
          </p:xfrm>
          <a:graphic>
            <a:graphicData uri="http://schemas.openxmlformats.org/presentationml/2006/ole">
              <mc:AlternateContent xmlns:mc="http://schemas.openxmlformats.org/markup-compatibility/2006">
                <mc:Choice xmlns:v="urn:schemas-microsoft-com:vml" Requires="v">
                  <p:oleObj spid="_x0000_s30829"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3862350" cy="386235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24582" name="AutoShape 6"/>
            <p:cNvSpPr>
              <a:spLocks/>
            </p:cNvSpPr>
            <p:nvPr/>
          </p:nvSpPr>
          <p:spPr bwMode="auto">
            <a:xfrm>
              <a:off x="0" y="0"/>
              <a:ext cx="3862350" cy="386235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2800" b="1" kern="1200" dirty="0" smtClean="0">
                  <a:solidFill>
                    <a:srgbClr val="FFFFFF"/>
                  </a:solidFill>
                  <a:latin typeface="Sharp Sans No1" charset="0"/>
                  <a:ea typeface="ＭＳ Ｐゴシック" charset="0"/>
                  <a:cs typeface="Sharp Sans No1" charset="0"/>
                  <a:sym typeface="Sharp Sans No1" charset="0"/>
                </a:rPr>
                <a:t>COMPETENCE HEAD</a:t>
              </a:r>
              <a:endParaRPr lang="en-US" sz="2800" kern="1200" dirty="0" smtClean="0">
                <a:solidFill>
                  <a:srgbClr val="000000"/>
                </a:solidFill>
                <a:latin typeface="Sharp Sans No1" charset="0"/>
                <a:ea typeface="ＭＳ Ｐゴシック" charset="0"/>
                <a:cs typeface="Sharp Sans No1" charset="0"/>
                <a:sym typeface="Sharp Sans No1" charset="0"/>
              </a:endParaRPr>
            </a:p>
          </p:txBody>
        </p:sp>
      </p:grpSp>
    </p:spTree>
    <p:extLst>
      <p:ext uri="{BB962C8B-B14F-4D97-AF65-F5344CB8AC3E}">
        <p14:creationId xmlns:p14="http://schemas.microsoft.com/office/powerpoint/2010/main" val="4119449897"/>
      </p:ext>
    </p:extLst>
  </p:cSld>
  <p:clrMapOvr>
    <a:masterClrMapping/>
  </p:clrMapOvr>
  <p:transition spd="med"/>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p:nvPr/>
        </p:nvSpPr>
        <p:spPr>
          <a:xfrm>
            <a:off x="1270000" y="9626600"/>
            <a:ext cx="6068749" cy="2820106"/>
          </a:xfrm>
          <a:prstGeom prst="rect">
            <a:avLst/>
          </a:prstGeom>
          <a:solidFill>
            <a:srgbClr val="FFF046"/>
          </a:solidFill>
          <a:ln w="12700">
            <a:miter lim="400000"/>
          </a:ln>
        </p:spPr>
        <p:txBody>
          <a:bodyPr lIns="0" tIns="0" rIns="0" bIns="0" anchor="ctr"/>
          <a:lstStyle/>
          <a:p>
            <a:pPr lvl="0">
              <a:defRPr sz="3200">
                <a:solidFill>
                  <a:srgbClr val="FFFFFF"/>
                </a:solidFill>
              </a:defRPr>
            </a:pPr>
            <a:endParaRPr/>
          </a:p>
        </p:txBody>
      </p:sp>
      <p:sp>
        <p:nvSpPr>
          <p:cNvPr id="550" name="Shape 550"/>
          <p:cNvSpPr/>
          <p:nvPr/>
        </p:nvSpPr>
        <p:spPr>
          <a:xfrm>
            <a:off x="2213307" y="10094507"/>
            <a:ext cx="15644774" cy="166317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a:defRPr sz="8700">
                <a:latin typeface="SharpSansNo1-Extrabold"/>
                <a:ea typeface="SharpSansNo1-Extrabold"/>
                <a:cs typeface="SharpSansNo1-Extrabold"/>
                <a:sym typeface="SharpSansNo1-Extrabold"/>
              </a:defRPr>
            </a:lvl1pPr>
          </a:lstStyle>
          <a:p>
            <a:pPr lvl="0">
              <a:defRPr sz="1800"/>
            </a:pPr>
            <a:r>
              <a:rPr sz="8700"/>
              <a:t>Thanks</a:t>
            </a:r>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Shape 40"/>
          <p:cNvSpPr/>
          <p:nvPr/>
        </p:nvSpPr>
        <p:spPr>
          <a:xfrm>
            <a:off x="1270000" y="9737350"/>
            <a:ext cx="13723524" cy="2709356"/>
          </a:xfrm>
          <a:prstGeom prst="rect">
            <a:avLst/>
          </a:prstGeom>
          <a:solidFill>
            <a:srgbClr val="FFF046"/>
          </a:solidFill>
          <a:ln w="12700">
            <a:miter lim="400000"/>
          </a:ln>
        </p:spPr>
        <p:txBody>
          <a:bodyPr lIns="0" tIns="0" rIns="0" bIns="0" anchor="ctr"/>
          <a:lstStyle/>
          <a:p>
            <a:pPr lvl="0">
              <a:defRPr sz="3200">
                <a:solidFill>
                  <a:srgbClr val="FFFFFF"/>
                </a:solidFill>
              </a:defRPr>
            </a:pPr>
            <a:endParaRPr/>
          </a:p>
        </p:txBody>
      </p:sp>
      <p:sp>
        <p:nvSpPr>
          <p:cNvPr id="41" name="Shape 41"/>
          <p:cNvSpPr/>
          <p:nvPr/>
        </p:nvSpPr>
        <p:spPr>
          <a:xfrm>
            <a:off x="2213307" y="10094507"/>
            <a:ext cx="15644774" cy="166317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a:defRPr sz="8700">
                <a:latin typeface="SharpSansNo1-Extrabold"/>
                <a:ea typeface="SharpSansNo1-Extrabold"/>
                <a:cs typeface="SharpSansNo1-Extrabold"/>
                <a:sym typeface="SharpSansNo1-Extrabold"/>
              </a:defRPr>
            </a:lvl1pPr>
          </a:lstStyle>
          <a:p>
            <a:pPr lvl="0">
              <a:defRPr sz="1800"/>
            </a:pPr>
            <a:r>
              <a:rPr sz="8700" dirty="0" smtClean="0"/>
              <a:t>Overview</a:t>
            </a:r>
            <a:endParaRPr sz="8700" dirty="0"/>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Shape 43"/>
          <p:cNvSpPr/>
          <p:nvPr/>
        </p:nvSpPr>
        <p:spPr>
          <a:xfrm>
            <a:off x="12624405" y="3048973"/>
            <a:ext cx="7882592"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44" name="Shape 44"/>
          <p:cNvSpPr/>
          <p:nvPr/>
        </p:nvSpPr>
        <p:spPr>
          <a:xfrm>
            <a:off x="2248623" y="1972643"/>
            <a:ext cx="1651001" cy="5905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1 </a:t>
            </a:r>
          </a:p>
        </p:txBody>
      </p:sp>
      <p:sp>
        <p:nvSpPr>
          <p:cNvPr id="45" name="Shape 45"/>
          <p:cNvSpPr/>
          <p:nvPr/>
        </p:nvSpPr>
        <p:spPr>
          <a:xfrm>
            <a:off x="4675742" y="1960806"/>
            <a:ext cx="2712025" cy="61422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lvl="0" algn="r" defTabSz="914400">
              <a:defRPr sz="1800"/>
            </a:pPr>
            <a:r>
              <a:rPr sz="3500" baseline="31200" dirty="0">
                <a:solidFill>
                  <a:srgbClr val="53585F"/>
                </a:solidFill>
                <a:latin typeface="SharpSansNo1-Extrabold"/>
                <a:ea typeface="SharpSansNo1-Extrabold"/>
                <a:cs typeface="SharpSansNo1-Extrabold"/>
                <a:sym typeface="SharpSansNo1-Extrabold"/>
              </a:rPr>
              <a:t>LEVEL 2</a:t>
            </a:r>
            <a:r>
              <a:rPr sz="3500" baseline="31200" dirty="0">
                <a:solidFill>
                  <a:srgbClr val="53585F"/>
                </a:solidFill>
                <a:latin typeface="SharpSansNo1-Semibold"/>
                <a:ea typeface="SharpSansNo1-Semibold"/>
                <a:cs typeface="SharpSansNo1-Semibold"/>
                <a:sym typeface="SharpSansNo1-Semibold"/>
              </a:rPr>
              <a:t>   </a:t>
            </a:r>
          </a:p>
        </p:txBody>
      </p:sp>
      <p:grpSp>
        <p:nvGrpSpPr>
          <p:cNvPr id="55" name="Group 55"/>
          <p:cNvGrpSpPr/>
          <p:nvPr/>
        </p:nvGrpSpPr>
        <p:grpSpPr>
          <a:xfrm>
            <a:off x="1224056" y="6646412"/>
            <a:ext cx="3551589" cy="1164474"/>
            <a:chOff x="0" y="0"/>
            <a:chExt cx="3551588" cy="1164473"/>
          </a:xfrm>
        </p:grpSpPr>
        <p:grpSp>
          <p:nvGrpSpPr>
            <p:cNvPr id="48" name="Group 48"/>
            <p:cNvGrpSpPr/>
            <p:nvPr/>
          </p:nvGrpSpPr>
          <p:grpSpPr>
            <a:xfrm>
              <a:off x="0" y="0"/>
              <a:ext cx="1164474" cy="1164474"/>
              <a:chOff x="0" y="0"/>
              <a:chExt cx="1164473" cy="1164473"/>
            </a:xfrm>
          </p:grpSpPr>
          <p:graphicFrame>
            <p:nvGraphicFramePr>
              <p:cNvPr id="46" name="Chart 46"/>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3"/>
              </a:graphicData>
            </a:graphic>
          </p:graphicFrame>
          <p:sp>
            <p:nvSpPr>
              <p:cNvPr id="47" name="Shape 47"/>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CONSULTANTS</a:t>
                </a:r>
              </a:p>
            </p:txBody>
          </p:sp>
        </p:grpSp>
        <p:grpSp>
          <p:nvGrpSpPr>
            <p:cNvPr id="51" name="Group 51"/>
            <p:cNvGrpSpPr/>
            <p:nvPr/>
          </p:nvGrpSpPr>
          <p:grpSpPr>
            <a:xfrm>
              <a:off x="1193557" y="0"/>
              <a:ext cx="1164474" cy="1164474"/>
              <a:chOff x="0" y="0"/>
              <a:chExt cx="1164473" cy="1164473"/>
            </a:xfrm>
          </p:grpSpPr>
          <p:graphicFrame>
            <p:nvGraphicFramePr>
              <p:cNvPr id="49" name="Chart 49"/>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4"/>
              </a:graphicData>
            </a:graphic>
          </p:graphicFrame>
          <p:sp>
            <p:nvSpPr>
              <p:cNvPr id="50" name="Shape 50"/>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DESIGNERS</a:t>
                </a:r>
              </a:p>
            </p:txBody>
          </p:sp>
        </p:grpSp>
        <p:grpSp>
          <p:nvGrpSpPr>
            <p:cNvPr id="54" name="Group 54"/>
            <p:cNvGrpSpPr/>
            <p:nvPr/>
          </p:nvGrpSpPr>
          <p:grpSpPr>
            <a:xfrm>
              <a:off x="2387114" y="0"/>
              <a:ext cx="1164475" cy="1164474"/>
              <a:chOff x="0" y="0"/>
              <a:chExt cx="1164473" cy="1164473"/>
            </a:xfrm>
          </p:grpSpPr>
          <p:graphicFrame>
            <p:nvGraphicFramePr>
              <p:cNvPr id="52" name="Chart 5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5"/>
              </a:graphicData>
            </a:graphic>
          </p:graphicFrame>
          <p:sp>
            <p:nvSpPr>
              <p:cNvPr id="53" name="Shape 5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TECHNOLOGISTS</a:t>
                </a:r>
              </a:p>
            </p:txBody>
          </p:sp>
        </p:grpSp>
      </p:grpSp>
      <p:sp>
        <p:nvSpPr>
          <p:cNvPr id="56" name="Shape 56"/>
          <p:cNvSpPr/>
          <p:nvPr/>
        </p:nvSpPr>
        <p:spPr>
          <a:xfrm>
            <a:off x="10066674" y="1972643"/>
            <a:ext cx="1651001" cy="5905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3 </a:t>
            </a:r>
          </a:p>
        </p:txBody>
      </p:sp>
      <p:sp>
        <p:nvSpPr>
          <p:cNvPr id="57" name="Shape 57"/>
          <p:cNvSpPr/>
          <p:nvPr/>
        </p:nvSpPr>
        <p:spPr>
          <a:xfrm>
            <a:off x="14184794" y="2021855"/>
            <a:ext cx="1651001" cy="4921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4 </a:t>
            </a:r>
          </a:p>
        </p:txBody>
      </p:sp>
      <p:sp>
        <p:nvSpPr>
          <p:cNvPr id="58" name="Shape 58"/>
          <p:cNvSpPr/>
          <p:nvPr/>
        </p:nvSpPr>
        <p:spPr>
          <a:xfrm>
            <a:off x="17948225" y="2021855"/>
            <a:ext cx="1651001" cy="4921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5 + 6</a:t>
            </a:r>
          </a:p>
        </p:txBody>
      </p:sp>
      <p:sp>
        <p:nvSpPr>
          <p:cNvPr id="59" name="Shape 59"/>
          <p:cNvSpPr/>
          <p:nvPr/>
        </p:nvSpPr>
        <p:spPr>
          <a:xfrm flipV="1">
            <a:off x="1164570" y="6231057"/>
            <a:ext cx="11241161" cy="1"/>
          </a:xfrm>
          <a:prstGeom prst="line">
            <a:avLst/>
          </a:prstGeom>
          <a:ln w="25400" cap="rnd">
            <a:solidFill/>
            <a:custDash>
              <a:ds d="100000" sp="200000"/>
            </a:custDash>
            <a:round/>
          </a:ln>
        </p:spPr>
        <p:txBody>
          <a:bodyPr lIns="0" tIns="0" rIns="0" bIns="0" anchor="ctr"/>
          <a:lstStyle/>
          <a:p>
            <a:pPr lvl="0">
              <a:defRPr sz="3200"/>
            </a:pPr>
            <a:endParaRPr/>
          </a:p>
        </p:txBody>
      </p:sp>
      <p:sp>
        <p:nvSpPr>
          <p:cNvPr id="60" name="Shape 60"/>
          <p:cNvSpPr/>
          <p:nvPr/>
        </p:nvSpPr>
        <p:spPr>
          <a:xfrm flipV="1">
            <a:off x="1164571" y="8256978"/>
            <a:ext cx="11241158" cy="1"/>
          </a:xfrm>
          <a:prstGeom prst="line">
            <a:avLst/>
          </a:prstGeom>
          <a:ln w="25400" cap="rnd">
            <a:solidFill/>
            <a:custDash>
              <a:ds d="100000" sp="200000"/>
            </a:custDash>
            <a:round/>
          </a:ln>
        </p:spPr>
        <p:txBody>
          <a:bodyPr lIns="0" tIns="0" rIns="0" bIns="0" anchor="ctr"/>
          <a:lstStyle/>
          <a:p>
            <a:pPr lvl="0">
              <a:defRPr sz="3200"/>
            </a:pPr>
            <a:endParaRPr/>
          </a:p>
        </p:txBody>
      </p:sp>
      <p:sp>
        <p:nvSpPr>
          <p:cNvPr id="61" name="Shape 61"/>
          <p:cNvSpPr/>
          <p:nvPr/>
        </p:nvSpPr>
        <p:spPr>
          <a:xfrm flipH="1">
            <a:off x="4880634" y="3036608"/>
            <a:ext cx="1" cy="8335583"/>
          </a:xfrm>
          <a:prstGeom prst="line">
            <a:avLst/>
          </a:prstGeom>
          <a:ln w="25400" cap="rnd">
            <a:solidFill/>
            <a:custDash>
              <a:ds d="100000" sp="200000"/>
            </a:custDash>
            <a:round/>
          </a:ln>
        </p:spPr>
        <p:txBody>
          <a:bodyPr lIns="0" tIns="0" rIns="0" bIns="0" anchor="ctr"/>
          <a:lstStyle/>
          <a:p>
            <a:pPr lvl="0">
              <a:defRPr sz="3200"/>
            </a:pPr>
            <a:endParaRPr/>
          </a:p>
        </p:txBody>
      </p:sp>
      <p:grpSp>
        <p:nvGrpSpPr>
          <p:cNvPr id="71" name="Group 71"/>
          <p:cNvGrpSpPr/>
          <p:nvPr/>
        </p:nvGrpSpPr>
        <p:grpSpPr>
          <a:xfrm>
            <a:off x="5003006" y="6636596"/>
            <a:ext cx="3564289" cy="1164475"/>
            <a:chOff x="0" y="0"/>
            <a:chExt cx="3564288" cy="1164473"/>
          </a:xfrm>
        </p:grpSpPr>
        <p:grpSp>
          <p:nvGrpSpPr>
            <p:cNvPr id="64" name="Group 64"/>
            <p:cNvGrpSpPr/>
            <p:nvPr/>
          </p:nvGrpSpPr>
          <p:grpSpPr>
            <a:xfrm>
              <a:off x="0" y="0"/>
              <a:ext cx="1164474" cy="1164474"/>
              <a:chOff x="0" y="0"/>
              <a:chExt cx="1164473" cy="1164473"/>
            </a:xfrm>
          </p:grpSpPr>
          <p:graphicFrame>
            <p:nvGraphicFramePr>
              <p:cNvPr id="62" name="Chart 6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6"/>
              </a:graphicData>
            </a:graphic>
          </p:graphicFrame>
          <p:sp>
            <p:nvSpPr>
              <p:cNvPr id="63" name="Shape 6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CONSULTANTS</a:t>
                </a:r>
              </a:p>
            </p:txBody>
          </p:sp>
        </p:grpSp>
        <p:grpSp>
          <p:nvGrpSpPr>
            <p:cNvPr id="67" name="Group 67"/>
            <p:cNvGrpSpPr/>
            <p:nvPr/>
          </p:nvGrpSpPr>
          <p:grpSpPr>
            <a:xfrm>
              <a:off x="1199907" y="0"/>
              <a:ext cx="1164474" cy="1164474"/>
              <a:chOff x="0" y="0"/>
              <a:chExt cx="1164473" cy="1164473"/>
            </a:xfrm>
          </p:grpSpPr>
          <p:graphicFrame>
            <p:nvGraphicFramePr>
              <p:cNvPr id="65" name="Chart 65"/>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7"/>
              </a:graphicData>
            </a:graphic>
          </p:graphicFrame>
          <p:sp>
            <p:nvSpPr>
              <p:cNvPr id="66" name="Shape 66"/>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DESIGNERS</a:t>
                </a:r>
              </a:p>
            </p:txBody>
          </p:sp>
        </p:grpSp>
        <p:grpSp>
          <p:nvGrpSpPr>
            <p:cNvPr id="70" name="Group 70"/>
            <p:cNvGrpSpPr/>
            <p:nvPr/>
          </p:nvGrpSpPr>
          <p:grpSpPr>
            <a:xfrm>
              <a:off x="2399814" y="0"/>
              <a:ext cx="1164475" cy="1164474"/>
              <a:chOff x="0" y="0"/>
              <a:chExt cx="1164473" cy="1164473"/>
            </a:xfrm>
          </p:grpSpPr>
          <p:graphicFrame>
            <p:nvGraphicFramePr>
              <p:cNvPr id="68" name="Chart 68"/>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8"/>
              </a:graphicData>
            </a:graphic>
          </p:graphicFrame>
          <p:sp>
            <p:nvSpPr>
              <p:cNvPr id="69" name="Shape 69"/>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TECHNOLOGISTS</a:t>
                </a:r>
              </a:p>
            </p:txBody>
          </p:sp>
        </p:grpSp>
      </p:grpSp>
      <p:grpSp>
        <p:nvGrpSpPr>
          <p:cNvPr id="78" name="Group 78"/>
          <p:cNvGrpSpPr/>
          <p:nvPr/>
        </p:nvGrpSpPr>
        <p:grpSpPr>
          <a:xfrm>
            <a:off x="8756555" y="6646412"/>
            <a:ext cx="3543974" cy="1164474"/>
            <a:chOff x="0" y="0"/>
            <a:chExt cx="3543973" cy="1164473"/>
          </a:xfrm>
        </p:grpSpPr>
        <p:graphicFrame>
          <p:nvGraphicFramePr>
            <p:cNvPr id="72" name="Chart 7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9"/>
            </a:graphicData>
          </a:graphic>
        </p:graphicFrame>
        <p:sp>
          <p:nvSpPr>
            <p:cNvPr id="73" name="Shape 7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SENIOR CONSULTANTS</a:t>
              </a:r>
            </a:p>
          </p:txBody>
        </p:sp>
        <p:graphicFrame>
          <p:nvGraphicFramePr>
            <p:cNvPr id="74" name="Chart 74"/>
            <p:cNvGraphicFramePr/>
            <p:nvPr/>
          </p:nvGraphicFramePr>
          <p:xfrm>
            <a:off x="1189749" y="0"/>
            <a:ext cx="1164475" cy="1164474"/>
          </p:xfrm>
          <a:graphic>
            <a:graphicData uri="http://schemas.openxmlformats.org/drawingml/2006/chart">
              <c:chart xmlns:c="http://schemas.openxmlformats.org/drawingml/2006/chart" xmlns:r="http://schemas.openxmlformats.org/officeDocument/2006/relationships" r:id="rId10"/>
            </a:graphicData>
          </a:graphic>
        </p:graphicFrame>
        <p:sp>
          <p:nvSpPr>
            <p:cNvPr id="75" name="Shape 75"/>
            <p:cNvSpPr/>
            <p:nvPr/>
          </p:nvSpPr>
          <p:spPr>
            <a:xfrm>
              <a:off x="1189749" y="0"/>
              <a:ext cx="1163865" cy="1163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a:t>
              </a:r>
            </a:p>
            <a:p>
              <a:pPr lvl="0">
                <a:lnSpc>
                  <a:spcPct val="80000"/>
                </a:lnSpc>
                <a:defRPr sz="1800"/>
              </a:pPr>
              <a:r>
                <a:rPr sz="1000" b="1">
                  <a:solidFill>
                    <a:srgbClr val="FFFFFF"/>
                  </a:solidFill>
                  <a:latin typeface="Sharp Sans No1"/>
                  <a:ea typeface="Sharp Sans No1"/>
                  <a:cs typeface="Sharp Sans No1"/>
                  <a:sym typeface="Sharp Sans No1"/>
                </a:rPr>
                <a:t>DESIGNERS</a:t>
              </a:r>
            </a:p>
          </p:txBody>
        </p:sp>
        <p:graphicFrame>
          <p:nvGraphicFramePr>
            <p:cNvPr id="76" name="Chart 76"/>
            <p:cNvGraphicFramePr/>
            <p:nvPr/>
          </p:nvGraphicFramePr>
          <p:xfrm>
            <a:off x="2379499" y="0"/>
            <a:ext cx="1164475" cy="1164474"/>
          </p:xfrm>
          <a:graphic>
            <a:graphicData uri="http://schemas.openxmlformats.org/drawingml/2006/chart">
              <c:chart xmlns:c="http://schemas.openxmlformats.org/drawingml/2006/chart" xmlns:r="http://schemas.openxmlformats.org/officeDocument/2006/relationships" r:id="rId11"/>
            </a:graphicData>
          </a:graphic>
        </p:graphicFrame>
        <p:sp>
          <p:nvSpPr>
            <p:cNvPr id="77" name="Shape 77"/>
            <p:cNvSpPr/>
            <p:nvPr/>
          </p:nvSpPr>
          <p:spPr>
            <a:xfrm>
              <a:off x="2379499" y="0"/>
              <a:ext cx="1163864" cy="1163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9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900" b="1">
                  <a:solidFill>
                    <a:srgbClr val="FFFFFF"/>
                  </a:solidFill>
                </a:rPr>
                <a:t>SENIOR TECHNOLOGISTS</a:t>
              </a:r>
            </a:p>
          </p:txBody>
        </p:sp>
      </p:grpSp>
      <p:sp>
        <p:nvSpPr>
          <p:cNvPr id="79" name="Shape 79"/>
          <p:cNvSpPr/>
          <p:nvPr/>
        </p:nvSpPr>
        <p:spPr>
          <a:xfrm>
            <a:off x="12624405" y="8870871"/>
            <a:ext cx="7882593"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80" name="Shape 80"/>
          <p:cNvSpPr/>
          <p:nvPr/>
        </p:nvSpPr>
        <p:spPr>
          <a:xfrm>
            <a:off x="12624405" y="5959922"/>
            <a:ext cx="7882592"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81" name="Shape 81"/>
          <p:cNvSpPr/>
          <p:nvPr/>
        </p:nvSpPr>
        <p:spPr>
          <a:xfrm>
            <a:off x="12713305" y="3160143"/>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a:solidFill>
                  <a:srgbClr val="FFFFFF"/>
                </a:solidFill>
              </a:rPr>
              <a:t>BUSINESS AND PEOPLE LEADERSHIP</a:t>
            </a:r>
          </a:p>
        </p:txBody>
      </p:sp>
      <p:sp>
        <p:nvSpPr>
          <p:cNvPr id="82" name="Shape 82"/>
          <p:cNvSpPr/>
          <p:nvPr/>
        </p:nvSpPr>
        <p:spPr>
          <a:xfrm>
            <a:off x="12713305" y="6099195"/>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dirty="0">
                <a:solidFill>
                  <a:srgbClr val="FFFFFF"/>
                </a:solidFill>
              </a:rPr>
              <a:t>DOMAIN AND PEOPLE LEADERSHIP</a:t>
            </a:r>
          </a:p>
        </p:txBody>
      </p:sp>
      <p:sp>
        <p:nvSpPr>
          <p:cNvPr id="83" name="Shape 83"/>
          <p:cNvSpPr/>
          <p:nvPr/>
        </p:nvSpPr>
        <p:spPr>
          <a:xfrm>
            <a:off x="12713305" y="9038246"/>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a:solidFill>
                  <a:srgbClr val="FFFFFF"/>
                </a:solidFill>
              </a:rPr>
              <a:t>DOMAIN EXPERTISE</a:t>
            </a:r>
          </a:p>
        </p:txBody>
      </p:sp>
      <p:sp>
        <p:nvSpPr>
          <p:cNvPr id="84" name="Shape 84"/>
          <p:cNvSpPr/>
          <p:nvPr/>
        </p:nvSpPr>
        <p:spPr>
          <a:xfrm flipH="1">
            <a:off x="17041084" y="3036609"/>
            <a:ext cx="1" cy="8335582"/>
          </a:xfrm>
          <a:prstGeom prst="line">
            <a:avLst/>
          </a:prstGeom>
          <a:ln w="25400" cap="rnd">
            <a:solidFill/>
            <a:custDash>
              <a:ds d="100000" sp="200000"/>
            </a:custDash>
            <a:round/>
          </a:ln>
        </p:spPr>
        <p:txBody>
          <a:bodyPr lIns="0" tIns="0" rIns="0" bIns="0" anchor="ctr"/>
          <a:lstStyle/>
          <a:p>
            <a:pPr lvl="0">
              <a:defRPr sz="3200"/>
            </a:pPr>
            <a:endParaRPr/>
          </a:p>
        </p:txBody>
      </p:sp>
      <p:grpSp>
        <p:nvGrpSpPr>
          <p:cNvPr id="94" name="Group 94"/>
          <p:cNvGrpSpPr/>
          <p:nvPr/>
        </p:nvGrpSpPr>
        <p:grpSpPr>
          <a:xfrm>
            <a:off x="12524127" y="6452526"/>
            <a:ext cx="3631726" cy="1599580"/>
            <a:chOff x="0" y="0"/>
            <a:chExt cx="3631724" cy="1599578"/>
          </a:xfrm>
        </p:grpSpPr>
        <p:grpSp>
          <p:nvGrpSpPr>
            <p:cNvPr id="87" name="Group 87"/>
            <p:cNvGrpSpPr/>
            <p:nvPr/>
          </p:nvGrpSpPr>
          <p:grpSpPr>
            <a:xfrm>
              <a:off x="0" y="28866"/>
              <a:ext cx="1570713" cy="1570713"/>
              <a:chOff x="0" y="0"/>
              <a:chExt cx="1570712" cy="1570712"/>
            </a:xfrm>
          </p:grpSpPr>
          <p:graphicFrame>
            <p:nvGraphicFramePr>
              <p:cNvPr id="85" name="Chart 85"/>
              <p:cNvGraphicFramePr/>
              <p:nvPr/>
            </p:nvGraphicFramePr>
            <p:xfrm>
              <a:off x="293551" y="242750"/>
              <a:ext cx="983612" cy="983612"/>
            </p:xfrm>
            <a:graphic>
              <a:graphicData uri="http://schemas.openxmlformats.org/drawingml/2006/chart">
                <c:chart xmlns:c="http://schemas.openxmlformats.org/drawingml/2006/chart" xmlns:r="http://schemas.openxmlformats.org/officeDocument/2006/relationships" r:id="rId12"/>
              </a:graphicData>
            </a:graphic>
          </p:graphicFrame>
          <p:sp>
            <p:nvSpPr>
              <p:cNvPr id="86" name="Shape 8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TECHNOLOGY</a:t>
                </a:r>
              </a:p>
              <a:p>
                <a:pPr lvl="0">
                  <a:lnSpc>
                    <a:spcPct val="80000"/>
                  </a:lnSpc>
                  <a:defRPr sz="1800"/>
                </a:pPr>
                <a:r>
                  <a:rPr sz="1000" b="1">
                    <a:solidFill>
                      <a:srgbClr val="FFFFFF"/>
                    </a:solidFill>
                    <a:latin typeface="Sharp Sans No1"/>
                    <a:ea typeface="Sharp Sans No1"/>
                    <a:cs typeface="Sharp Sans No1"/>
                    <a:sym typeface="Sharp Sans No1"/>
                  </a:rPr>
                  <a:t>LEADS</a:t>
                </a:r>
              </a:p>
            </p:txBody>
          </p:sp>
        </p:grpSp>
        <p:grpSp>
          <p:nvGrpSpPr>
            <p:cNvPr id="90" name="Group 90"/>
            <p:cNvGrpSpPr/>
            <p:nvPr/>
          </p:nvGrpSpPr>
          <p:grpSpPr>
            <a:xfrm>
              <a:off x="1032405" y="0"/>
              <a:ext cx="1570714" cy="1570713"/>
              <a:chOff x="0" y="0"/>
              <a:chExt cx="1570712" cy="1570712"/>
            </a:xfrm>
          </p:grpSpPr>
          <p:graphicFrame>
            <p:nvGraphicFramePr>
              <p:cNvPr id="88" name="Chart 88"/>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13"/>
              </a:graphicData>
            </a:graphic>
          </p:graphicFrame>
          <p:sp>
            <p:nvSpPr>
              <p:cNvPr id="89" name="Shape 8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DESIGN </a:t>
                </a:r>
              </a:p>
              <a:p>
                <a:pPr lvl="0">
                  <a:lnSpc>
                    <a:spcPct val="80000"/>
                  </a:lnSpc>
                  <a:defRPr sz="1800"/>
                </a:pPr>
                <a:r>
                  <a:rPr sz="1000" b="1">
                    <a:solidFill>
                      <a:srgbClr val="FFFFFF"/>
                    </a:solidFill>
                    <a:latin typeface="Sharp Sans No1"/>
                    <a:ea typeface="Sharp Sans No1"/>
                    <a:cs typeface="Sharp Sans No1"/>
                    <a:sym typeface="Sharp Sans No1"/>
                  </a:rPr>
                  <a:t>LEADS</a:t>
                </a:r>
              </a:p>
            </p:txBody>
          </p:sp>
        </p:grpSp>
        <p:grpSp>
          <p:nvGrpSpPr>
            <p:cNvPr id="93" name="Group 93"/>
            <p:cNvGrpSpPr/>
            <p:nvPr/>
          </p:nvGrpSpPr>
          <p:grpSpPr>
            <a:xfrm>
              <a:off x="2061012" y="0"/>
              <a:ext cx="1570713" cy="1570713"/>
              <a:chOff x="0" y="0"/>
              <a:chExt cx="1570712" cy="1570712"/>
            </a:xfrm>
          </p:grpSpPr>
          <p:graphicFrame>
            <p:nvGraphicFramePr>
              <p:cNvPr id="91" name="Chart 91"/>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14"/>
              </a:graphicData>
            </a:graphic>
          </p:graphicFrame>
          <p:sp>
            <p:nvSpPr>
              <p:cNvPr id="92" name="Shape 9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LEAD</a:t>
                </a:r>
              </a:p>
              <a:p>
                <a:pPr lvl="0">
                  <a:lnSpc>
                    <a:spcPct val="80000"/>
                  </a:lnSpc>
                  <a:defRPr sz="1800"/>
                </a:pPr>
                <a:r>
                  <a:rPr sz="1000" b="1">
                    <a:solidFill>
                      <a:srgbClr val="FFFFFF"/>
                    </a:solidFill>
                    <a:latin typeface="Sharp Sans No1"/>
                    <a:ea typeface="Sharp Sans No1"/>
                    <a:cs typeface="Sharp Sans No1"/>
                    <a:sym typeface="Sharp Sans No1"/>
                  </a:rPr>
                  <a:t>CONSULTANTS</a:t>
                </a:r>
              </a:p>
            </p:txBody>
          </p:sp>
        </p:grpSp>
      </p:grpSp>
      <p:grpSp>
        <p:nvGrpSpPr>
          <p:cNvPr id="104" name="Group 104"/>
          <p:cNvGrpSpPr/>
          <p:nvPr/>
        </p:nvGrpSpPr>
        <p:grpSpPr>
          <a:xfrm>
            <a:off x="12553201" y="9373875"/>
            <a:ext cx="3653452" cy="1596113"/>
            <a:chOff x="0" y="0"/>
            <a:chExt cx="3653450" cy="1596112"/>
          </a:xfrm>
        </p:grpSpPr>
        <p:grpSp>
          <p:nvGrpSpPr>
            <p:cNvPr id="97" name="Group 97"/>
            <p:cNvGrpSpPr/>
            <p:nvPr/>
          </p:nvGrpSpPr>
          <p:grpSpPr>
            <a:xfrm>
              <a:off x="0" y="0"/>
              <a:ext cx="1570713" cy="1570713"/>
              <a:chOff x="0" y="0"/>
              <a:chExt cx="1570712" cy="1570712"/>
            </a:xfrm>
          </p:grpSpPr>
          <p:graphicFrame>
            <p:nvGraphicFramePr>
              <p:cNvPr id="95" name="Chart 95"/>
              <p:cNvGraphicFramePr/>
              <p:nvPr/>
            </p:nvGraphicFramePr>
            <p:xfrm>
              <a:off x="293551" y="331650"/>
              <a:ext cx="983612" cy="983612"/>
            </p:xfrm>
            <a:graphic>
              <a:graphicData uri="http://schemas.openxmlformats.org/drawingml/2006/chart">
                <c:chart xmlns:c="http://schemas.openxmlformats.org/drawingml/2006/chart" xmlns:r="http://schemas.openxmlformats.org/officeDocument/2006/relationships" r:id="rId15"/>
              </a:graphicData>
            </a:graphic>
          </p:graphicFrame>
          <p:sp>
            <p:nvSpPr>
              <p:cNvPr id="96" name="Shape 9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900" b="1">
                    <a:solidFill>
                      <a:srgbClr val="FFFFFF"/>
                    </a:solidFill>
                    <a:latin typeface="Sharp Sans No1"/>
                    <a:ea typeface="Sharp Sans No1"/>
                    <a:cs typeface="Sharp Sans No1"/>
                    <a:sym typeface="Sharp Sans No1"/>
                  </a:rPr>
                  <a:t>SENIOR </a:t>
                </a:r>
              </a:p>
              <a:p>
                <a:pPr lvl="0">
                  <a:lnSpc>
                    <a:spcPct val="80000"/>
                  </a:lnSpc>
                  <a:defRPr sz="1800"/>
                </a:pPr>
                <a:r>
                  <a:rPr sz="900" b="1">
                    <a:solidFill>
                      <a:srgbClr val="FFFFFF"/>
                    </a:solidFill>
                    <a:latin typeface="Sharp Sans No1"/>
                    <a:ea typeface="Sharp Sans No1"/>
                    <a:cs typeface="Sharp Sans No1"/>
                    <a:sym typeface="Sharp Sans No1"/>
                  </a:rPr>
                  <a:t>TECHNOLOGISTS</a:t>
                </a:r>
              </a:p>
            </p:txBody>
          </p:sp>
        </p:grpSp>
        <p:grpSp>
          <p:nvGrpSpPr>
            <p:cNvPr id="100" name="Group 100"/>
            <p:cNvGrpSpPr/>
            <p:nvPr/>
          </p:nvGrpSpPr>
          <p:grpSpPr>
            <a:xfrm>
              <a:off x="1041431" y="25400"/>
              <a:ext cx="1570714" cy="1570713"/>
              <a:chOff x="0" y="0"/>
              <a:chExt cx="1570712" cy="1570712"/>
            </a:xfrm>
          </p:grpSpPr>
          <p:graphicFrame>
            <p:nvGraphicFramePr>
              <p:cNvPr id="98" name="Chart 98"/>
              <p:cNvGraphicFramePr/>
              <p:nvPr/>
            </p:nvGraphicFramePr>
            <p:xfrm>
              <a:off x="293550" y="289996"/>
              <a:ext cx="983613" cy="983613"/>
            </p:xfrm>
            <a:graphic>
              <a:graphicData uri="http://schemas.openxmlformats.org/drawingml/2006/chart">
                <c:chart xmlns:c="http://schemas.openxmlformats.org/drawingml/2006/chart" xmlns:r="http://schemas.openxmlformats.org/officeDocument/2006/relationships" r:id="rId16"/>
              </a:graphicData>
            </a:graphic>
          </p:graphicFrame>
          <p:sp>
            <p:nvSpPr>
              <p:cNvPr id="99" name="Shape 9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 </a:t>
                </a:r>
              </a:p>
              <a:p>
                <a:pPr lvl="0">
                  <a:lnSpc>
                    <a:spcPct val="80000"/>
                  </a:lnSpc>
                  <a:defRPr sz="1800"/>
                </a:pPr>
                <a:r>
                  <a:rPr sz="1000" b="1">
                    <a:solidFill>
                      <a:srgbClr val="FFFFFF"/>
                    </a:solidFill>
                    <a:latin typeface="Sharp Sans No1"/>
                    <a:ea typeface="Sharp Sans No1"/>
                    <a:cs typeface="Sharp Sans No1"/>
                    <a:sym typeface="Sharp Sans No1"/>
                  </a:rPr>
                  <a:t>DESIGNERS</a:t>
                </a:r>
              </a:p>
            </p:txBody>
          </p:sp>
        </p:grpSp>
        <p:grpSp>
          <p:nvGrpSpPr>
            <p:cNvPr id="103" name="Group 103"/>
            <p:cNvGrpSpPr/>
            <p:nvPr/>
          </p:nvGrpSpPr>
          <p:grpSpPr>
            <a:xfrm>
              <a:off x="2082738" y="25399"/>
              <a:ext cx="1570713" cy="1570714"/>
              <a:chOff x="0" y="0"/>
              <a:chExt cx="1570712" cy="1570712"/>
            </a:xfrm>
          </p:grpSpPr>
          <p:graphicFrame>
            <p:nvGraphicFramePr>
              <p:cNvPr id="101" name="Chart 101"/>
              <p:cNvGraphicFramePr/>
              <p:nvPr/>
            </p:nvGraphicFramePr>
            <p:xfrm>
              <a:off x="293550" y="289996"/>
              <a:ext cx="983613" cy="983613"/>
            </p:xfrm>
            <a:graphic>
              <a:graphicData uri="http://schemas.openxmlformats.org/drawingml/2006/chart">
                <c:chart xmlns:c="http://schemas.openxmlformats.org/drawingml/2006/chart" xmlns:r="http://schemas.openxmlformats.org/officeDocument/2006/relationships" r:id="rId17"/>
              </a:graphicData>
            </a:graphic>
          </p:graphicFrame>
          <p:sp>
            <p:nvSpPr>
              <p:cNvPr id="102" name="Shape 10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 </a:t>
                </a:r>
              </a:p>
              <a:p>
                <a:pPr lvl="0">
                  <a:lnSpc>
                    <a:spcPct val="80000"/>
                  </a:lnSpc>
                  <a:defRPr sz="1800"/>
                </a:pPr>
                <a:r>
                  <a:rPr sz="1000" b="1">
                    <a:solidFill>
                      <a:srgbClr val="FFFFFF"/>
                    </a:solidFill>
                    <a:latin typeface="Sharp Sans No1"/>
                    <a:ea typeface="Sharp Sans No1"/>
                    <a:cs typeface="Sharp Sans No1"/>
                    <a:sym typeface="Sharp Sans No1"/>
                  </a:rPr>
                  <a:t>CONSULTANTS</a:t>
                </a:r>
              </a:p>
            </p:txBody>
          </p:sp>
        </p:grpSp>
      </p:grpSp>
      <p:grpSp>
        <p:nvGrpSpPr>
          <p:cNvPr id="107" name="Group 107"/>
          <p:cNvGrpSpPr/>
          <p:nvPr/>
        </p:nvGrpSpPr>
        <p:grpSpPr>
          <a:xfrm>
            <a:off x="12515189" y="3519644"/>
            <a:ext cx="1570714" cy="1570713"/>
            <a:chOff x="0" y="0"/>
            <a:chExt cx="1570712" cy="1570712"/>
          </a:xfrm>
        </p:grpSpPr>
        <p:graphicFrame>
          <p:nvGraphicFramePr>
            <p:cNvPr id="105" name="Chart 105"/>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18"/>
            </a:graphicData>
          </a:graphic>
        </p:graphicFrame>
        <p:sp>
          <p:nvSpPr>
            <p:cNvPr id="106" name="Shape 10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TECHNOLOGY</a:t>
              </a:r>
            </a:p>
            <a:p>
              <a:pPr lvl="0">
                <a:lnSpc>
                  <a:spcPct val="80000"/>
                </a:lnSpc>
                <a:defRPr sz="1800"/>
              </a:pPr>
              <a:r>
                <a:rPr sz="1000" b="1">
                  <a:solidFill>
                    <a:srgbClr val="FFFFFF"/>
                  </a:solidFill>
                  <a:latin typeface="Sharp Sans No1"/>
                  <a:ea typeface="Sharp Sans No1"/>
                  <a:cs typeface="Sharp Sans No1"/>
                  <a:sym typeface="Sharp Sans No1"/>
                </a:rPr>
                <a:t>DIRECTORS</a:t>
              </a:r>
            </a:p>
          </p:txBody>
        </p:sp>
      </p:grpSp>
      <p:grpSp>
        <p:nvGrpSpPr>
          <p:cNvPr id="110" name="Group 110"/>
          <p:cNvGrpSpPr/>
          <p:nvPr/>
        </p:nvGrpSpPr>
        <p:grpSpPr>
          <a:xfrm>
            <a:off x="14590697" y="3506944"/>
            <a:ext cx="1570713" cy="1570713"/>
            <a:chOff x="0" y="0"/>
            <a:chExt cx="1570712" cy="1570712"/>
          </a:xfrm>
        </p:grpSpPr>
        <p:graphicFrame>
          <p:nvGraphicFramePr>
            <p:cNvPr id="108" name="Chart 108"/>
            <p:cNvGraphicFramePr/>
            <p:nvPr/>
          </p:nvGraphicFramePr>
          <p:xfrm>
            <a:off x="293550" y="306250"/>
            <a:ext cx="983613" cy="983613"/>
          </p:xfrm>
          <a:graphic>
            <a:graphicData uri="http://schemas.openxmlformats.org/drawingml/2006/chart">
              <c:chart xmlns:c="http://schemas.openxmlformats.org/drawingml/2006/chart" xmlns:r="http://schemas.openxmlformats.org/officeDocument/2006/relationships" r:id="rId19"/>
            </a:graphicData>
          </a:graphic>
        </p:graphicFrame>
        <p:sp>
          <p:nvSpPr>
            <p:cNvPr id="109" name="Shape 10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CONSULTING  </a:t>
              </a:r>
            </a:p>
            <a:p>
              <a:pPr lvl="0">
                <a:lnSpc>
                  <a:spcPct val="80000"/>
                </a:lnSpc>
                <a:defRPr sz="1800"/>
              </a:pPr>
              <a:r>
                <a:rPr sz="1000" b="1">
                  <a:solidFill>
                    <a:srgbClr val="FFFFFF"/>
                  </a:solidFill>
                  <a:latin typeface="Sharp Sans No1"/>
                  <a:ea typeface="Sharp Sans No1"/>
                  <a:cs typeface="Sharp Sans No1"/>
                  <a:sym typeface="Sharp Sans No1"/>
                </a:rPr>
                <a:t>DIRECTORS</a:t>
              </a:r>
            </a:p>
          </p:txBody>
        </p:sp>
      </p:grpSp>
      <p:grpSp>
        <p:nvGrpSpPr>
          <p:cNvPr id="113" name="Group 113"/>
          <p:cNvGrpSpPr/>
          <p:nvPr/>
        </p:nvGrpSpPr>
        <p:grpSpPr>
          <a:xfrm>
            <a:off x="13556515" y="3506944"/>
            <a:ext cx="1570713" cy="1570713"/>
            <a:chOff x="0" y="0"/>
            <a:chExt cx="1570712" cy="1570712"/>
          </a:xfrm>
        </p:grpSpPr>
        <p:graphicFrame>
          <p:nvGraphicFramePr>
            <p:cNvPr id="111" name="Chart 111"/>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0"/>
            </a:graphicData>
          </a:graphic>
        </p:graphicFrame>
        <p:sp>
          <p:nvSpPr>
            <p:cNvPr id="112" name="Shape 11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DESIGN</a:t>
              </a:r>
            </a:p>
            <a:p>
              <a:pPr lvl="0">
                <a:lnSpc>
                  <a:spcPct val="80000"/>
                </a:lnSpc>
                <a:defRPr sz="1800"/>
              </a:pPr>
              <a:r>
                <a:rPr sz="1000" b="1">
                  <a:solidFill>
                    <a:srgbClr val="FFFFFF"/>
                  </a:solidFill>
                  <a:latin typeface="Sharp Sans No1"/>
                  <a:ea typeface="Sharp Sans No1"/>
                  <a:cs typeface="Sharp Sans No1"/>
                  <a:sym typeface="Sharp Sans No1"/>
                </a:rPr>
                <a:t>DIRECTORS</a:t>
              </a:r>
            </a:p>
          </p:txBody>
        </p:sp>
      </p:grpSp>
      <p:grpSp>
        <p:nvGrpSpPr>
          <p:cNvPr id="123" name="Group 123"/>
          <p:cNvGrpSpPr/>
          <p:nvPr/>
        </p:nvGrpSpPr>
        <p:grpSpPr>
          <a:xfrm>
            <a:off x="16930910" y="3505065"/>
            <a:ext cx="3653364" cy="1603046"/>
            <a:chOff x="0" y="0"/>
            <a:chExt cx="3653362" cy="1603045"/>
          </a:xfrm>
        </p:grpSpPr>
        <p:grpSp>
          <p:nvGrpSpPr>
            <p:cNvPr id="116" name="Group 116"/>
            <p:cNvGrpSpPr/>
            <p:nvPr/>
          </p:nvGrpSpPr>
          <p:grpSpPr>
            <a:xfrm>
              <a:off x="0" y="32332"/>
              <a:ext cx="1570713" cy="1570714"/>
              <a:chOff x="0" y="0"/>
              <a:chExt cx="1570712" cy="1570712"/>
            </a:xfrm>
          </p:grpSpPr>
          <p:graphicFrame>
            <p:nvGraphicFramePr>
              <p:cNvPr id="114" name="Chart 114"/>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1"/>
              </a:graphicData>
            </a:graphic>
          </p:graphicFrame>
          <p:sp>
            <p:nvSpPr>
              <p:cNvPr id="115" name="Shape 11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BUSINESS </a:t>
                </a:r>
              </a:p>
              <a:p>
                <a:pPr lvl="0">
                  <a:lnSpc>
                    <a:spcPct val="80000"/>
                  </a:lnSpc>
                  <a:defRPr sz="1800"/>
                </a:pPr>
                <a:r>
                  <a:rPr sz="1000" b="1">
                    <a:solidFill>
                      <a:srgbClr val="FFFFFF"/>
                    </a:solidFill>
                    <a:latin typeface="Sharp Sans No1"/>
                    <a:ea typeface="Sharp Sans No1"/>
                    <a:cs typeface="Sharp Sans No1"/>
                    <a:sym typeface="Sharp Sans No1"/>
                  </a:rPr>
                  <a:t>DIRECTORS</a:t>
                </a:r>
              </a:p>
            </p:txBody>
          </p:sp>
        </p:grpSp>
        <p:grpSp>
          <p:nvGrpSpPr>
            <p:cNvPr id="119" name="Group 119"/>
            <p:cNvGrpSpPr/>
            <p:nvPr/>
          </p:nvGrpSpPr>
          <p:grpSpPr>
            <a:xfrm>
              <a:off x="2082650" y="0"/>
              <a:ext cx="1570713" cy="1570713"/>
              <a:chOff x="0" y="0"/>
              <a:chExt cx="1570712" cy="1570712"/>
            </a:xfrm>
          </p:grpSpPr>
          <p:graphicFrame>
            <p:nvGraphicFramePr>
              <p:cNvPr id="117" name="Chart 117"/>
              <p:cNvGraphicFramePr/>
              <p:nvPr/>
            </p:nvGraphicFramePr>
            <p:xfrm>
              <a:off x="293550" y="306250"/>
              <a:ext cx="983613" cy="983613"/>
            </p:xfrm>
            <a:graphic>
              <a:graphicData uri="http://schemas.openxmlformats.org/drawingml/2006/chart">
                <c:chart xmlns:c="http://schemas.openxmlformats.org/drawingml/2006/chart" xmlns:r="http://schemas.openxmlformats.org/officeDocument/2006/relationships" r:id="rId22"/>
              </a:graphicData>
            </a:graphic>
          </p:graphicFrame>
          <p:sp>
            <p:nvSpPr>
              <p:cNvPr id="118" name="Shape 118"/>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CEO/CFO</a:t>
                </a:r>
              </a:p>
            </p:txBody>
          </p:sp>
        </p:grpSp>
        <p:grpSp>
          <p:nvGrpSpPr>
            <p:cNvPr id="122" name="Group 122"/>
            <p:cNvGrpSpPr/>
            <p:nvPr/>
          </p:nvGrpSpPr>
          <p:grpSpPr>
            <a:xfrm>
              <a:off x="1041325" y="32332"/>
              <a:ext cx="1570713" cy="1570714"/>
              <a:chOff x="0" y="0"/>
              <a:chExt cx="1570712" cy="1570712"/>
            </a:xfrm>
          </p:grpSpPr>
          <p:graphicFrame>
            <p:nvGraphicFramePr>
              <p:cNvPr id="120" name="Chart 120"/>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3"/>
              </a:graphicData>
            </a:graphic>
          </p:graphicFrame>
          <p:sp>
            <p:nvSpPr>
              <p:cNvPr id="121" name="Shape 121"/>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SITE HEADS</a:t>
                </a:r>
              </a:p>
              <a:p>
                <a:pPr lvl="0">
                  <a:lnSpc>
                    <a:spcPct val="80000"/>
                  </a:lnSpc>
                  <a:defRPr sz="1800"/>
                </a:pPr>
                <a:r>
                  <a:rPr sz="1000" b="1">
                    <a:solidFill>
                      <a:srgbClr val="FFFFFF"/>
                    </a:solidFill>
                    <a:latin typeface="Sharp Sans No1"/>
                    <a:ea typeface="Sharp Sans No1"/>
                    <a:cs typeface="Sharp Sans No1"/>
                    <a:sym typeface="Sharp Sans No1"/>
                  </a:rPr>
                  <a:t>/MD’S</a:t>
                </a:r>
              </a:p>
            </p:txBody>
          </p:sp>
        </p:grpSp>
      </p:grpSp>
      <p:grpSp>
        <p:nvGrpSpPr>
          <p:cNvPr id="126" name="Group 126"/>
          <p:cNvGrpSpPr/>
          <p:nvPr/>
        </p:nvGrpSpPr>
        <p:grpSpPr>
          <a:xfrm>
            <a:off x="16941728" y="6447909"/>
            <a:ext cx="1570714" cy="1570714"/>
            <a:chOff x="0" y="0"/>
            <a:chExt cx="1570712" cy="1570712"/>
          </a:xfrm>
        </p:grpSpPr>
        <p:graphicFrame>
          <p:nvGraphicFramePr>
            <p:cNvPr id="124" name="Chart 124"/>
            <p:cNvGraphicFramePr/>
            <p:nvPr/>
          </p:nvGraphicFramePr>
          <p:xfrm>
            <a:off x="293551" y="242750"/>
            <a:ext cx="983612" cy="983612"/>
          </p:xfrm>
          <a:graphic>
            <a:graphicData uri="http://schemas.openxmlformats.org/drawingml/2006/chart">
              <c:chart xmlns:c="http://schemas.openxmlformats.org/drawingml/2006/chart" xmlns:r="http://schemas.openxmlformats.org/officeDocument/2006/relationships" r:id="rId24"/>
            </a:graphicData>
          </a:graphic>
        </p:graphicFrame>
        <p:sp>
          <p:nvSpPr>
            <p:cNvPr id="125" name="Shape 12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COMPETENCE </a:t>
              </a:r>
            </a:p>
            <a:p>
              <a:pPr lvl="0">
                <a:lnSpc>
                  <a:spcPct val="80000"/>
                </a:lnSpc>
                <a:defRPr sz="1800"/>
              </a:pPr>
              <a:r>
                <a:rPr sz="1000" b="1">
                  <a:solidFill>
                    <a:srgbClr val="FFFFFF"/>
                  </a:solidFill>
                  <a:latin typeface="Sharp Sans No1"/>
                  <a:ea typeface="Sharp Sans No1"/>
                  <a:cs typeface="Sharp Sans No1"/>
                  <a:sym typeface="Sharp Sans No1"/>
                </a:rPr>
                <a:t>HEADS</a:t>
              </a:r>
            </a:p>
          </p:txBody>
        </p:sp>
      </p:grpSp>
      <p:grpSp>
        <p:nvGrpSpPr>
          <p:cNvPr id="129" name="Group 129"/>
          <p:cNvGrpSpPr/>
          <p:nvPr/>
        </p:nvGrpSpPr>
        <p:grpSpPr>
          <a:xfrm>
            <a:off x="17974133" y="6419043"/>
            <a:ext cx="1570714" cy="1570714"/>
            <a:chOff x="0" y="0"/>
            <a:chExt cx="1570712" cy="1570712"/>
          </a:xfrm>
        </p:grpSpPr>
        <p:graphicFrame>
          <p:nvGraphicFramePr>
            <p:cNvPr id="127" name="Chart 127"/>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25"/>
            </a:graphicData>
          </a:graphic>
        </p:graphicFrame>
        <p:sp>
          <p:nvSpPr>
            <p:cNvPr id="128" name="Shape 128"/>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DOMAIN</a:t>
              </a:r>
            </a:p>
            <a:p>
              <a:pPr lvl="0">
                <a:lnSpc>
                  <a:spcPct val="80000"/>
                </a:lnSpc>
                <a:defRPr sz="1800"/>
              </a:pPr>
              <a:r>
                <a:rPr sz="1000" b="1">
                  <a:solidFill>
                    <a:srgbClr val="FFFFFF"/>
                  </a:solidFill>
                  <a:latin typeface="Sharp Sans No1"/>
                  <a:ea typeface="Sharp Sans No1"/>
                  <a:cs typeface="Sharp Sans No1"/>
                  <a:sym typeface="Sharp Sans No1"/>
                </a:rPr>
                <a:t>LEADS</a:t>
              </a:r>
            </a:p>
          </p:txBody>
        </p:sp>
      </p:grpSp>
      <p:grpSp>
        <p:nvGrpSpPr>
          <p:cNvPr id="132" name="Group 132"/>
          <p:cNvGrpSpPr/>
          <p:nvPr/>
        </p:nvGrpSpPr>
        <p:grpSpPr>
          <a:xfrm>
            <a:off x="16930865" y="9386575"/>
            <a:ext cx="1570714" cy="1570713"/>
            <a:chOff x="0" y="0"/>
            <a:chExt cx="1570712" cy="1570712"/>
          </a:xfrm>
        </p:grpSpPr>
        <p:graphicFrame>
          <p:nvGraphicFramePr>
            <p:cNvPr id="130" name="Chart 130"/>
            <p:cNvGraphicFramePr/>
            <p:nvPr/>
          </p:nvGraphicFramePr>
          <p:xfrm>
            <a:off x="293551" y="331650"/>
            <a:ext cx="983612" cy="983612"/>
          </p:xfrm>
          <a:graphic>
            <a:graphicData uri="http://schemas.openxmlformats.org/drawingml/2006/chart">
              <c:chart xmlns:c="http://schemas.openxmlformats.org/drawingml/2006/chart" xmlns:r="http://schemas.openxmlformats.org/officeDocument/2006/relationships" r:id="rId26"/>
            </a:graphicData>
          </a:graphic>
        </p:graphicFrame>
        <p:sp>
          <p:nvSpPr>
            <p:cNvPr id="131" name="Shape 131"/>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DOMAIN </a:t>
              </a:r>
            </a:p>
            <a:p>
              <a:pPr lvl="0">
                <a:lnSpc>
                  <a:spcPct val="80000"/>
                </a:lnSpc>
                <a:defRPr sz="1800"/>
              </a:pPr>
              <a:r>
                <a:rPr sz="1000" b="1">
                  <a:solidFill>
                    <a:srgbClr val="FFFFFF"/>
                  </a:solidFill>
                  <a:latin typeface="Sharp Sans No1"/>
                  <a:ea typeface="Sharp Sans No1"/>
                  <a:cs typeface="Sharp Sans No1"/>
                  <a:sym typeface="Sharp Sans No1"/>
                </a:rPr>
                <a:t>EXPERTS</a:t>
              </a:r>
            </a:p>
          </p:txBody>
        </p:sp>
      </p:grpSp>
      <p:sp>
        <p:nvSpPr>
          <p:cNvPr id="133" name="Shape 133"/>
          <p:cNvSpPr/>
          <p:nvPr/>
        </p:nvSpPr>
        <p:spPr>
          <a:xfrm flipH="1">
            <a:off x="12401509" y="3036608"/>
            <a:ext cx="1" cy="8335583"/>
          </a:xfrm>
          <a:prstGeom prst="line">
            <a:avLst/>
          </a:prstGeom>
          <a:ln w="25400" cap="rnd">
            <a:solidFill/>
            <a:custDash>
              <a:ds d="100000" sp="200000"/>
            </a:custDash>
            <a:round/>
          </a:ln>
        </p:spPr>
        <p:txBody>
          <a:bodyPr lIns="0" tIns="0" rIns="0" bIns="0" anchor="ctr"/>
          <a:lstStyle/>
          <a:p>
            <a:pPr lvl="0">
              <a:defRPr sz="3200"/>
            </a:pPr>
            <a:endParaRPr/>
          </a:p>
        </p:txBody>
      </p:sp>
      <p:grpSp>
        <p:nvGrpSpPr>
          <p:cNvPr id="136" name="Group 136"/>
          <p:cNvGrpSpPr/>
          <p:nvPr/>
        </p:nvGrpSpPr>
        <p:grpSpPr>
          <a:xfrm>
            <a:off x="15624978" y="3545044"/>
            <a:ext cx="1570713" cy="1570713"/>
            <a:chOff x="0" y="0"/>
            <a:chExt cx="1570712" cy="1570712"/>
          </a:xfrm>
        </p:grpSpPr>
        <p:graphicFrame>
          <p:nvGraphicFramePr>
            <p:cNvPr id="134" name="Chart 134"/>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7"/>
            </a:graphicData>
          </a:graphic>
        </p:graphicFrame>
        <p:sp>
          <p:nvSpPr>
            <p:cNvPr id="135" name="Shape 13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BUSINESS </a:t>
              </a:r>
            </a:p>
            <a:p>
              <a:pPr lvl="0">
                <a:lnSpc>
                  <a:spcPct val="80000"/>
                </a:lnSpc>
                <a:defRPr sz="1800"/>
              </a:pPr>
              <a:r>
                <a:rPr sz="1000" b="1">
                  <a:solidFill>
                    <a:srgbClr val="FFFFFF"/>
                  </a:solidFill>
                  <a:latin typeface="Sharp Sans No1"/>
                  <a:ea typeface="Sharp Sans No1"/>
                  <a:cs typeface="Sharp Sans No1"/>
                  <a:sym typeface="Sharp Sans No1"/>
                </a:rPr>
                <a:t>DIRECTORS</a:t>
              </a:r>
            </a:p>
          </p:txBody>
        </p:sp>
      </p:grpSp>
      <p:sp>
        <p:nvSpPr>
          <p:cNvPr id="137" name="Shape 137"/>
          <p:cNvSpPr/>
          <p:nvPr/>
        </p:nvSpPr>
        <p:spPr>
          <a:xfrm flipH="1">
            <a:off x="8661925" y="3036609"/>
            <a:ext cx="1" cy="8335582"/>
          </a:xfrm>
          <a:prstGeom prst="line">
            <a:avLst/>
          </a:prstGeom>
          <a:ln w="25400" cap="rnd">
            <a:solidFill/>
            <a:custDash>
              <a:ds d="100000" sp="200000"/>
            </a:custDash>
            <a:round/>
          </a:ln>
        </p:spPr>
        <p:txBody>
          <a:bodyPr lIns="0" tIns="0" rIns="0" bIns="0" anchor="ctr"/>
          <a:lstStyle/>
          <a:p>
            <a:pPr lvl="0">
              <a:defRPr sz="3200"/>
            </a:pPr>
            <a:endParaRPr/>
          </a:p>
        </p:txBody>
      </p:sp>
      <p:sp>
        <p:nvSpPr>
          <p:cNvPr id="2" name="TextBox 1"/>
          <p:cNvSpPr txBox="1"/>
          <p:nvPr/>
        </p:nvSpPr>
        <p:spPr>
          <a:xfrm>
            <a:off x="1164570" y="905375"/>
            <a:ext cx="14000779" cy="913711"/>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l" defTabSz="584200" rtl="0" fontAlgn="auto" latinLnBrk="1" hangingPunct="0">
              <a:lnSpc>
                <a:spcPct val="100000"/>
              </a:lnSpc>
              <a:spcBef>
                <a:spcPts val="0"/>
              </a:spcBef>
              <a:spcAft>
                <a:spcPts val="0"/>
              </a:spcAft>
              <a:buClrTx/>
              <a:buSzTx/>
              <a:buFontTx/>
              <a:buNone/>
              <a:tabLst/>
            </a:pPr>
            <a:r>
              <a:rPr lang="fi-FI" b="1" dirty="0" smtClean="0">
                <a:solidFill>
                  <a:srgbClr val="000000"/>
                </a:solidFill>
                <a:latin typeface="SharpSansNo1-Extrabold" pitchFamily="50" charset="0"/>
                <a:ea typeface="SharpSansNo1-Extrabold" pitchFamily="50" charset="0"/>
                <a:cs typeface="SharpSansNo1-Extrabold" pitchFamily="50" charset="0"/>
              </a:rPr>
              <a:t>Example roles</a:t>
            </a:r>
            <a:endParaRPr kumimoji="0" lang="fi-FI" sz="5000" b="1" i="0" u="none" strike="noStrike" cap="none" spc="0" normalizeH="0" baseline="0" dirty="0">
              <a:ln>
                <a:noFill/>
              </a:ln>
              <a:solidFill>
                <a:srgbClr val="000000"/>
              </a:solidFill>
              <a:effectLst/>
              <a:uFillTx/>
              <a:latin typeface="SharpSansNo1-Extrabold" pitchFamily="50" charset="0"/>
              <a:ea typeface="SharpSansNo1-Extrabold" pitchFamily="50" charset="0"/>
              <a:cs typeface="SharpSansNo1-Extrabold" pitchFamily="50" charset="0"/>
              <a:sym typeface="Helvetica Light"/>
            </a:endParaRPr>
          </a:p>
        </p:txBody>
      </p:sp>
      <p:sp>
        <p:nvSpPr>
          <p:cNvPr id="138" name="TextBox 137"/>
          <p:cNvSpPr txBox="1"/>
          <p:nvPr/>
        </p:nvSpPr>
        <p:spPr>
          <a:xfrm>
            <a:off x="765319" y="11938525"/>
            <a:ext cx="20402067" cy="1015663"/>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Definitions: </a:t>
            </a:r>
            <a:br>
              <a:rPr lang="fi-FI" sz="2000" dirty="0" smtClean="0">
                <a:latin typeface="SharpSansNo1-Semibold" pitchFamily="50" charset="0"/>
                <a:ea typeface="SharpSansNo1-Semibold" pitchFamily="50" charset="0"/>
                <a:cs typeface="SharpSansNo1-Semibold" pitchFamily="50" charset="0"/>
              </a:rPr>
            </a:br>
            <a:r>
              <a:rPr lang="fi-FI" sz="2000" dirty="0" smtClean="0">
                <a:latin typeface="SharpSansNo1-Semibold" pitchFamily="50" charset="0"/>
                <a:ea typeface="SharpSansNo1-Semibold" pitchFamily="50" charset="0"/>
                <a:cs typeface="SharpSansNo1-Semibold" pitchFamily="50" charset="0"/>
              </a:rPr>
              <a:t>Domain = Industry (e.g. Energy) or Competence (Service Design) </a:t>
            </a:r>
            <a:br>
              <a:rPr lang="fi-FI" sz="2000" dirty="0" smtClean="0">
                <a:latin typeface="SharpSansNo1-Semibold" pitchFamily="50" charset="0"/>
                <a:ea typeface="SharpSansNo1-Semibold" pitchFamily="50" charset="0"/>
                <a:cs typeface="SharpSansNo1-Semibold" pitchFamily="50" charset="0"/>
              </a:rPr>
            </a:br>
            <a:r>
              <a:rPr lang="fi-FI" sz="2000" dirty="0" smtClean="0">
                <a:latin typeface="SharpSansNo1-Semibold" pitchFamily="50" charset="0"/>
                <a:ea typeface="SharpSansNo1-Semibold" pitchFamily="50" charset="0"/>
                <a:cs typeface="SharpSansNo1-Semibold" pitchFamily="50" charset="0"/>
              </a:rPr>
              <a:t>Technologist = Employees inside Technology Competence</a:t>
            </a:r>
            <a:endParaRPr lang="fi-FI" sz="2000" dirty="0">
              <a:latin typeface="SharpSansNo1-Semibold" pitchFamily="50" charset="0"/>
              <a:ea typeface="SharpSansNo1-Semibold" pitchFamily="50" charset="0"/>
              <a:cs typeface="SharpSansNo1-Semibold" pitchFamily="50" charset="0"/>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grpSp>
        <p:nvGrpSpPr>
          <p:cNvPr id="10242" name="Group 2"/>
          <p:cNvGrpSpPr>
            <a:grpSpLocks/>
          </p:cNvGrpSpPr>
          <p:nvPr/>
        </p:nvGrpSpPr>
        <p:grpSpPr bwMode="auto">
          <a:xfrm>
            <a:off x="16273463" y="5303838"/>
            <a:ext cx="1270000" cy="1270000"/>
            <a:chOff x="0" y="0"/>
            <a:chExt cx="1270001" cy="1270001"/>
          </a:xfrm>
        </p:grpSpPr>
        <p:graphicFrame>
          <p:nvGraphicFramePr>
            <p:cNvPr id="10243" name="Object 3"/>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4650"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44" name="AutoShape 4"/>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10245" name="Rectangle 5"/>
          <p:cNvSpPr>
            <a:spLocks/>
          </p:cNvSpPr>
          <p:nvPr/>
        </p:nvSpPr>
        <p:spPr bwMode="auto">
          <a:xfrm>
            <a:off x="1270000" y="3032125"/>
            <a:ext cx="7615238" cy="791293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42875" indent="-92075"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1: </a:t>
            </a:r>
          </a:p>
          <a:p>
            <a:pPr marL="142875" indent="-92075"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DESIGNER/TECHNOLOGIST/</a:t>
            </a:r>
          </a:p>
          <a:p>
            <a:pPr marL="142875" indent="-92075"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CONSULTANT</a:t>
            </a:r>
          </a:p>
          <a:p>
            <a:pPr marL="142875" indent="-92075" algn="l" defTabSz="457200" rtl="0" fontAlgn="base" hangingPunct="0">
              <a:spcBef>
                <a:spcPct val="0"/>
              </a:spcBef>
              <a:spcAft>
                <a:spcPct val="0"/>
              </a:spcAft>
            </a:pPr>
            <a:endParaRPr lang="en-US" sz="3900" kern="1200" dirty="0" smtClean="0">
              <a:solidFill>
                <a:srgbClr val="000000"/>
              </a:solidFill>
              <a:latin typeface="SharpSansNo1-Extrabold" charset="0"/>
              <a:ea typeface="ＭＳ Ｐゴシック" charset="0"/>
              <a:cs typeface="SharpSansNo1-Extrabold" charset="0"/>
              <a:sym typeface="SharpSansNo1-Extrabold" charset="0"/>
            </a:endParaRPr>
          </a:p>
          <a:p>
            <a:pPr marL="142875" indent="-92075" algn="l" defTabSz="457200" rtl="0" fontAlgn="base" hangingPunct="0">
              <a:spcBef>
                <a:spcPct val="0"/>
              </a:spcBef>
              <a:spcAft>
                <a:spcPct val="0"/>
              </a:spcAft>
            </a:pPr>
            <a:r>
              <a:rPr lang="en-US" sz="2300" kern="1200" dirty="0" err="1" smtClean="0">
                <a:solidFill>
                  <a:srgbClr val="000000"/>
                </a:solidFill>
                <a:latin typeface="SharpSansNo1-Extrabold" charset="0"/>
                <a:ea typeface="ＭＳ Ｐゴシック" charset="0"/>
                <a:cs typeface="SharpSansNo1-Extrabold" charset="0"/>
                <a:sym typeface="SharpSansNo1-Extrabold" charset="0"/>
              </a:rPr>
              <a:t>Invoiceable</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 work 95%*</a:t>
            </a:r>
          </a:p>
          <a:p>
            <a:pPr marL="142875" indent="-92075" algn="l" defTabSz="457200" rtl="0" fontAlgn="base" hangingPunct="0">
              <a:spcBef>
                <a:spcPct val="0"/>
              </a:spcBef>
              <a:spcAft>
                <a:spcPct val="0"/>
              </a:spcAft>
            </a:pPr>
            <a:endParaRPr lang="en-US" sz="2300" kern="1200" dirty="0" smtClean="0">
              <a:solidFill>
                <a:srgbClr val="000000"/>
              </a:solidFill>
              <a:latin typeface="SharpSansNo1-Medium" charset="0"/>
              <a:ea typeface="ＭＳ Ｐゴシック" charset="0"/>
              <a:cs typeface="SharpSansNo1-Medium" charset="0"/>
              <a:sym typeface="SharpSansNo1-Medium" charset="0"/>
            </a:endParaRPr>
          </a:p>
          <a:p>
            <a:pPr marL="39370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Focused on his/her particular area of expertise</a:t>
            </a:r>
          </a:p>
          <a:p>
            <a:pPr marL="39370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Active project team member</a:t>
            </a:r>
          </a:p>
          <a:p>
            <a:pPr marL="142875" indent="-92075"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42875" indent="-92075"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Personal development and internal events </a:t>
            </a:r>
            <a:r>
              <a:rPr lang="en-US" sz="2300" kern="1200" dirty="0">
                <a:solidFill>
                  <a:srgbClr val="000000"/>
                </a:solidFill>
                <a:latin typeface="SharpSansNo1-Extrabold" charset="0"/>
                <a:ea typeface="ＭＳ Ｐゴシック" charset="0"/>
                <a:cs typeface="SharpSansNo1-Extrabold" charset="0"/>
                <a:sym typeface="SharpSansNo1-Extrabold" charset="0"/>
              </a:rPr>
              <a:t>5</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a:t>
            </a:r>
          </a:p>
          <a:p>
            <a:pPr marL="142875" indent="-92075" algn="l" defTabSz="457200" rtl="0" fontAlgn="base" hangingPunct="0">
              <a:spcBef>
                <a:spcPct val="0"/>
              </a:spcBef>
              <a:spcAft>
                <a:spcPct val="0"/>
              </a:spcAft>
            </a:pPr>
            <a:endParaRPr lang="en-US" sz="2300" kern="1200" dirty="0" smtClean="0">
              <a:solidFill>
                <a:srgbClr val="000000"/>
              </a:solidFill>
              <a:latin typeface="SharpSansNo1-Semibold" charset="0"/>
              <a:ea typeface="ＭＳ Ｐゴシック" charset="0"/>
              <a:cs typeface="SharpSansNo1-Semibold" charset="0"/>
              <a:sym typeface="SharpSansNo1-Semibold" charset="0"/>
            </a:endParaRPr>
          </a:p>
          <a:p>
            <a:pPr marL="39370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Developing content related skill set</a:t>
            </a:r>
          </a:p>
          <a:p>
            <a:pPr marL="39370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Participates in content related events, meet ups and activities</a:t>
            </a:r>
          </a:p>
          <a:p>
            <a:pPr marL="39370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Supports sales when needed</a:t>
            </a:r>
          </a:p>
          <a:p>
            <a:pPr marL="142875" indent="-92075" algn="l" defTabSz="457200" rtl="0" fontAlgn="base" hangingPunct="0">
              <a:spcBef>
                <a:spcPct val="0"/>
              </a:spcBef>
              <a:spcAft>
                <a:spcPct val="0"/>
              </a:spcAft>
              <a:buSzPct val="100000"/>
              <a:buFontTx/>
              <a:buChar char="•"/>
            </a:pPr>
            <a:endParaRPr lang="en-US" sz="1600" kern="1200" baseline="30000" dirty="0" smtClean="0">
              <a:solidFill>
                <a:srgbClr val="000000"/>
              </a:solidFill>
              <a:latin typeface="Cambria" charset="0"/>
              <a:ea typeface="ＭＳ Ｐゴシック" charset="0"/>
              <a:cs typeface="Cambria" charset="0"/>
              <a:sym typeface="Cambria" charset="0"/>
            </a:endParaRPr>
          </a:p>
          <a:p>
            <a:pPr marL="142875" indent="-92075"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42875" indent="-92075"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42875" indent="-92075" algn="l" defTabSz="457200" rtl="0" fontAlgn="base" hangingPunct="0">
              <a:lnSpc>
                <a:spcPct val="80000"/>
              </a:lnSpc>
              <a:spcBef>
                <a:spcPct val="0"/>
              </a:spcBef>
              <a:spcAft>
                <a:spcPct val="0"/>
              </a:spcAft>
              <a:buSzPct val="100000"/>
              <a:buFontTx/>
              <a:buChar char="•"/>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42875" indent="-92075"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
        <p:nvSpPr>
          <p:cNvPr id="10246" name="Rectangle 6"/>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0247" name="AutoShape 7"/>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0248" name="AutoShape 8"/>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0249" name="Group 9"/>
          <p:cNvGrpSpPr>
            <a:grpSpLocks/>
          </p:cNvGrpSpPr>
          <p:nvPr/>
        </p:nvGrpSpPr>
        <p:grpSpPr bwMode="auto">
          <a:xfrm>
            <a:off x="11507788" y="3222625"/>
            <a:ext cx="7432675" cy="7124700"/>
            <a:chOff x="0" y="0"/>
            <a:chExt cx="7432860" cy="7124220"/>
          </a:xfrm>
        </p:grpSpPr>
        <p:sp>
          <p:nvSpPr>
            <p:cNvPr id="10250" name="AutoShape 10"/>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1" name="AutoShape 11"/>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2" name="AutoShape 12"/>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3" name="AutoShape 13"/>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4" name="AutoShape 14"/>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5" name="AutoShape 15"/>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6" name="AutoShape 16"/>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7" name="AutoShape 17"/>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8" name="AutoShape 18"/>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59" name="AutoShape 19"/>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60" name="AutoShape 20"/>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61" name="AutoShape 21"/>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62" name="AutoShape 22"/>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63" name="AutoShape 23"/>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0264" name="AutoShape 24"/>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0265" name="AutoShape 25"/>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aphicFrame>
        <p:nvGraphicFramePr>
          <p:cNvPr id="10266" name="Object 26"/>
          <p:cNvGraphicFramePr>
            <a:graphicFrameLocks noChangeAspect="1"/>
          </p:cNvGraphicFramePr>
          <p:nvPr/>
        </p:nvGraphicFramePr>
        <p:xfrm>
          <a:off x="13471525" y="7837488"/>
          <a:ext cx="1270000" cy="1270000"/>
        </p:xfrm>
        <a:graphic>
          <a:graphicData uri="http://schemas.openxmlformats.org/presentationml/2006/ole">
            <mc:AlternateContent xmlns:mc="http://schemas.openxmlformats.org/markup-compatibility/2006">
              <mc:Choice xmlns:v="urn:schemas-microsoft-com:vml" Requires="v">
                <p:oleObj spid="_x0000_s14651" name="Chart" r:id="rId5" imgW="0" imgH="0" progId="MSGraph.Chart.8">
                  <p:embed/>
                </p:oleObj>
              </mc:Choice>
              <mc:Fallback>
                <p:oleObj name="Chart" r:id="rId5"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1525" y="7837488"/>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67" name="AutoShape 27"/>
          <p:cNvSpPr>
            <a:spLocks/>
          </p:cNvSpPr>
          <p:nvPr/>
        </p:nvSpPr>
        <p:spPr bwMode="auto">
          <a:xfrm>
            <a:off x="13471525" y="7862888"/>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aphicFrame>
        <p:nvGraphicFramePr>
          <p:cNvPr id="10268" name="Object 28"/>
          <p:cNvGraphicFramePr>
            <a:graphicFrameLocks noChangeAspect="1"/>
          </p:cNvGraphicFramePr>
          <p:nvPr/>
        </p:nvGraphicFramePr>
        <p:xfrm>
          <a:off x="16554450" y="9194800"/>
          <a:ext cx="1270000" cy="1270000"/>
        </p:xfrm>
        <a:graphic>
          <a:graphicData uri="http://schemas.openxmlformats.org/presentationml/2006/ole">
            <mc:AlternateContent xmlns:mc="http://schemas.openxmlformats.org/markup-compatibility/2006">
              <mc:Choice xmlns:v="urn:schemas-microsoft-com:vml" Requires="v">
                <p:oleObj spid="_x0000_s14652" name="Chart" r:id="rId6" imgW="0" imgH="0" progId="MSGraph.Chart.8">
                  <p:embed/>
                </p:oleObj>
              </mc:Choice>
              <mc:Fallback>
                <p:oleObj name="Chart" r:id="rId6"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4450" y="919480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0269" name="AutoShape 29"/>
          <p:cNvSpPr>
            <a:spLocks/>
          </p:cNvSpPr>
          <p:nvPr/>
        </p:nvSpPr>
        <p:spPr bwMode="auto">
          <a:xfrm>
            <a:off x="16554450" y="92583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sp>
        <p:nvSpPr>
          <p:cNvPr id="10270" name="AutoShape 30"/>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sp>
        <p:nvSpPr>
          <p:cNvPr id="2" name="TextBox 1"/>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3751170966"/>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grpSp>
        <p:nvGrpSpPr>
          <p:cNvPr id="11266" name="Group 2"/>
          <p:cNvGrpSpPr>
            <a:grpSpLocks/>
          </p:cNvGrpSpPr>
          <p:nvPr/>
        </p:nvGrpSpPr>
        <p:grpSpPr bwMode="auto">
          <a:xfrm>
            <a:off x="16273463" y="5303838"/>
            <a:ext cx="1270000" cy="1270000"/>
            <a:chOff x="0" y="0"/>
            <a:chExt cx="1270001" cy="1270001"/>
          </a:xfrm>
        </p:grpSpPr>
        <p:graphicFrame>
          <p:nvGraphicFramePr>
            <p:cNvPr id="11267" name="Object 3"/>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5674"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68" name="AutoShape 4"/>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11269" name="Rectangle 5"/>
          <p:cNvSpPr>
            <a:spLocks/>
          </p:cNvSpPr>
          <p:nvPr/>
        </p:nvSpPr>
        <p:spPr bwMode="auto">
          <a:xfrm>
            <a:off x="1270000" y="3032125"/>
            <a:ext cx="7615238" cy="851822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53988" indent="-96838"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2: </a:t>
            </a:r>
          </a:p>
          <a:p>
            <a:pPr marL="153988" indent="-96838"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DESIGNER/TECHNOLOGIST/</a:t>
            </a:r>
          </a:p>
          <a:p>
            <a:pPr marL="153988" indent="-96838"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CONSULTANT</a:t>
            </a:r>
          </a:p>
          <a:p>
            <a:pPr marL="153988" indent="-96838" algn="l" defTabSz="457200" rtl="0" fontAlgn="base" hangingPunct="0">
              <a:spcBef>
                <a:spcPct val="0"/>
              </a:spcBef>
              <a:spcAft>
                <a:spcPct val="0"/>
              </a:spcAft>
            </a:pPr>
            <a:endParaRPr lang="en-US" sz="3900" kern="1200" dirty="0" smtClean="0">
              <a:solidFill>
                <a:srgbClr val="000000"/>
              </a:solidFill>
              <a:latin typeface="SharpSansNo1-Extrabold" charset="0"/>
              <a:ea typeface="ＭＳ Ｐゴシック" charset="0"/>
              <a:cs typeface="SharpSansNo1-Extrabold" charset="0"/>
              <a:sym typeface="SharpSansNo1-Extrabold" charset="0"/>
            </a:endParaRPr>
          </a:p>
          <a:p>
            <a:pPr marL="153988" indent="-96838"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Client work 95%*</a:t>
            </a:r>
          </a:p>
          <a:p>
            <a:pPr marL="153988" indent="-96838" algn="l" defTabSz="457200" rtl="0" fontAlgn="base" hangingPunct="0">
              <a:spcBef>
                <a:spcPct val="0"/>
              </a:spcBef>
              <a:spcAft>
                <a:spcPct val="0"/>
              </a:spcAft>
            </a:pPr>
            <a:endParaRPr lang="en-US" sz="2300" kern="1200" dirty="0" smtClean="0">
              <a:solidFill>
                <a:srgbClr val="000000"/>
              </a:solidFill>
              <a:latin typeface="SharpSansNo1-Medium" charset="0"/>
              <a:ea typeface="ＭＳ Ｐゴシック" charset="0"/>
              <a:cs typeface="SharpSansNo1-Medium" charset="0"/>
              <a:sym typeface="SharpSansNo1-Medium" charset="0"/>
            </a:endParaRPr>
          </a:p>
          <a:p>
            <a:pPr marL="40005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Experienced and highly skilled in particular area of expertise</a:t>
            </a:r>
          </a:p>
          <a:p>
            <a:pPr marL="40005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Proactively contributes to the project success </a:t>
            </a:r>
          </a:p>
          <a:p>
            <a:pPr marL="153988" indent="-96838"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53988" indent="-96838"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New business, personal development and internal </a:t>
            </a:r>
          </a:p>
          <a:p>
            <a:pPr marL="153988" indent="-96838"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events </a:t>
            </a:r>
            <a:r>
              <a:rPr lang="en-US" sz="2300" kern="1200" dirty="0">
                <a:solidFill>
                  <a:srgbClr val="000000"/>
                </a:solidFill>
                <a:latin typeface="SharpSansNo1-Extrabold" charset="0"/>
                <a:ea typeface="ＭＳ Ｐゴシック" charset="0"/>
                <a:cs typeface="SharpSansNo1-Extrabold" charset="0"/>
                <a:sym typeface="SharpSansNo1-Extrabold" charset="0"/>
              </a:rPr>
              <a:t>5</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a:t>
            </a:r>
          </a:p>
          <a:p>
            <a:pPr marL="153988" indent="-96838" algn="l" defTabSz="457200" rtl="0" fontAlgn="base" hangingPunct="0">
              <a:spcBef>
                <a:spcPct val="0"/>
              </a:spcBef>
              <a:spcAft>
                <a:spcPct val="0"/>
              </a:spcAft>
            </a:pPr>
            <a:endParaRPr lang="en-US" sz="2300" kern="1200" dirty="0" smtClean="0">
              <a:solidFill>
                <a:srgbClr val="000000"/>
              </a:solidFill>
              <a:latin typeface="SharpSansNo1-Semibold" charset="0"/>
              <a:ea typeface="ＭＳ Ｐゴシック" charset="0"/>
              <a:cs typeface="SharpSansNo1-Semibold" charset="0"/>
              <a:sym typeface="SharpSansNo1-Semibold" charset="0"/>
            </a:endParaRPr>
          </a:p>
          <a:p>
            <a:pPr marL="40005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Sales support (proposal creation and review)</a:t>
            </a:r>
          </a:p>
          <a:p>
            <a:pPr marL="40005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Developing content related skill set </a:t>
            </a:r>
          </a:p>
          <a:p>
            <a:pPr marL="400050"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Participates in content re</a:t>
            </a:r>
            <a:r>
              <a:rPr lang="en-US" sz="2500" kern="1200" dirty="0" smtClean="0">
                <a:solidFill>
                  <a:srgbClr val="000000"/>
                </a:solidFill>
                <a:latin typeface="SharpSansNo1-Medium" charset="0"/>
                <a:ea typeface="ＭＳ Ｐゴシック" charset="0"/>
                <a:cs typeface="SharpSansNo1-Medium" charset="0"/>
                <a:sym typeface="SharpSansNo1-Medium" charset="0"/>
              </a:rPr>
              <a:t>lated events, meet ups and activities</a:t>
            </a:r>
          </a:p>
          <a:p>
            <a:pPr marL="153988" indent="-968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53988" indent="-968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53988" indent="-968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53988" indent="-96838"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
        <p:nvSpPr>
          <p:cNvPr id="11270" name="Rectangle 6"/>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1271" name="AutoShape 7"/>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1272" name="AutoShape 8"/>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1273" name="Group 9"/>
          <p:cNvGrpSpPr>
            <a:grpSpLocks/>
          </p:cNvGrpSpPr>
          <p:nvPr/>
        </p:nvGrpSpPr>
        <p:grpSpPr bwMode="auto">
          <a:xfrm>
            <a:off x="11507788" y="3222625"/>
            <a:ext cx="7432675" cy="7124700"/>
            <a:chOff x="0" y="0"/>
            <a:chExt cx="7432860" cy="7124220"/>
          </a:xfrm>
        </p:grpSpPr>
        <p:sp>
          <p:nvSpPr>
            <p:cNvPr id="11274" name="AutoShape 10"/>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75" name="AutoShape 11"/>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76" name="AutoShape 12"/>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77" name="AutoShape 13"/>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78" name="AutoShape 14"/>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79" name="AutoShape 15"/>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0" name="AutoShape 16"/>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1" name="AutoShape 17"/>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2" name="AutoShape 18"/>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3" name="AutoShape 19"/>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4" name="AutoShape 20"/>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5" name="AutoShape 21"/>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6" name="AutoShape 22"/>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7" name="AutoShape 23"/>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1288" name="AutoShape 24"/>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1289" name="AutoShape 25"/>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aphicFrame>
        <p:nvGraphicFramePr>
          <p:cNvPr id="11290" name="Object 26"/>
          <p:cNvGraphicFramePr>
            <a:graphicFrameLocks noChangeAspect="1"/>
          </p:cNvGraphicFramePr>
          <p:nvPr/>
        </p:nvGraphicFramePr>
        <p:xfrm>
          <a:off x="13471525" y="7837488"/>
          <a:ext cx="1270000" cy="1270000"/>
        </p:xfrm>
        <a:graphic>
          <a:graphicData uri="http://schemas.openxmlformats.org/presentationml/2006/ole">
            <mc:AlternateContent xmlns:mc="http://schemas.openxmlformats.org/markup-compatibility/2006">
              <mc:Choice xmlns:v="urn:schemas-microsoft-com:vml" Requires="v">
                <p:oleObj spid="_x0000_s15675" name="Chart" r:id="rId5" imgW="0" imgH="0" progId="MSGraph.Chart.8">
                  <p:embed/>
                </p:oleObj>
              </mc:Choice>
              <mc:Fallback>
                <p:oleObj name="Chart" r:id="rId5"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471525" y="7837488"/>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91" name="AutoShape 27"/>
          <p:cNvSpPr>
            <a:spLocks/>
          </p:cNvSpPr>
          <p:nvPr/>
        </p:nvSpPr>
        <p:spPr bwMode="auto">
          <a:xfrm>
            <a:off x="13471525" y="7862888"/>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aphicFrame>
        <p:nvGraphicFramePr>
          <p:cNvPr id="11292" name="Object 28"/>
          <p:cNvGraphicFramePr>
            <a:graphicFrameLocks noChangeAspect="1"/>
          </p:cNvGraphicFramePr>
          <p:nvPr/>
        </p:nvGraphicFramePr>
        <p:xfrm>
          <a:off x="16554450" y="9194800"/>
          <a:ext cx="1270000" cy="1270000"/>
        </p:xfrm>
        <a:graphic>
          <a:graphicData uri="http://schemas.openxmlformats.org/presentationml/2006/ole">
            <mc:AlternateContent xmlns:mc="http://schemas.openxmlformats.org/markup-compatibility/2006">
              <mc:Choice xmlns:v="urn:schemas-microsoft-com:vml" Requires="v">
                <p:oleObj spid="_x0000_s15676" name="Chart" r:id="rId6" imgW="0" imgH="0" progId="MSGraph.Chart.8">
                  <p:embed/>
                </p:oleObj>
              </mc:Choice>
              <mc:Fallback>
                <p:oleObj name="Chart" r:id="rId6"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554450" y="919480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1293" name="AutoShape 29"/>
          <p:cNvSpPr>
            <a:spLocks/>
          </p:cNvSpPr>
          <p:nvPr/>
        </p:nvSpPr>
        <p:spPr bwMode="auto">
          <a:xfrm>
            <a:off x="16554450" y="92583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sp>
        <p:nvSpPr>
          <p:cNvPr id="11294" name="AutoShape 30"/>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sp>
        <p:nvSpPr>
          <p:cNvPr id="32" name="TextBox 31"/>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446318988"/>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2290" name="Rectangle 2"/>
          <p:cNvSpPr>
            <a:spLocks/>
          </p:cNvSpPr>
          <p:nvPr/>
        </p:nvSpPr>
        <p:spPr bwMode="auto">
          <a:xfrm>
            <a:off x="1270000" y="3032125"/>
            <a:ext cx="7615238" cy="9121468"/>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174625" indent="-106363"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3: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SENIOR DESIGNER/SENIOR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TECHNOLOGIST/SENIOR </a:t>
            </a:r>
          </a:p>
          <a:p>
            <a:pPr marL="174625" indent="-106363"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CONSULTANT</a:t>
            </a:r>
          </a:p>
          <a:p>
            <a:pPr marL="174625" indent="-106363"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174625" indent="-106363"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Client work 90-9</a:t>
            </a:r>
            <a:r>
              <a:rPr lang="en-US" sz="2300" kern="1200" dirty="0">
                <a:solidFill>
                  <a:srgbClr val="000000"/>
                </a:solidFill>
                <a:latin typeface="SharpSansNo1-Extrabold" charset="0"/>
                <a:ea typeface="ＭＳ Ｐゴシック" charset="0"/>
                <a:cs typeface="SharpSansNo1-Extrabold" charset="0"/>
                <a:sym typeface="SharpSansNo1-Extrabold" charset="0"/>
              </a:rPr>
              <a:t>5</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a:t>
            </a:r>
          </a:p>
          <a:p>
            <a:pPr marL="174625" indent="-106363"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Bringing expert skills to projects</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Leads project work streams and project teams</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Maintains and develops relationships with clients and manages expectations</a:t>
            </a:r>
          </a:p>
          <a:p>
            <a:pPr marL="174625" indent="-106363" algn="l" defTabSz="457200" rtl="0" fontAlgn="base" hangingPunct="0">
              <a:spcBef>
                <a:spcPct val="0"/>
              </a:spcBef>
              <a:spcAft>
                <a:spcPct val="0"/>
              </a:spcAft>
            </a:pPr>
            <a:endParaRPr lang="en-US" sz="2300" kern="1200" dirty="0" smtClean="0">
              <a:solidFill>
                <a:srgbClr val="000000"/>
              </a:solidFill>
              <a:latin typeface="SharpSansNo1-Medium" charset="0"/>
              <a:ea typeface="ＭＳ Ｐゴシック" charset="0"/>
              <a:cs typeface="SharpSansNo1-Medium" charset="0"/>
              <a:sym typeface="SharpSansNo1-Medium" charset="0"/>
            </a:endParaRPr>
          </a:p>
          <a:p>
            <a:pPr marL="174625" indent="-106363"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New business, personal development and internal</a:t>
            </a:r>
          </a:p>
          <a:p>
            <a:pPr marL="174625" indent="-106363"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events 5-10%</a:t>
            </a:r>
          </a:p>
          <a:p>
            <a:pPr marL="174625" indent="-106363" algn="l" defTabSz="457200" rtl="0" fontAlgn="base" hangingPunct="0">
              <a:spcBef>
                <a:spcPct val="0"/>
              </a:spcBef>
              <a:spcAft>
                <a:spcPct val="0"/>
              </a:spcAft>
            </a:pPr>
            <a:endParaRPr lang="en-US" sz="2300" kern="1200" dirty="0" smtClean="0">
              <a:solidFill>
                <a:srgbClr val="000000"/>
              </a:solidFill>
              <a:latin typeface="SharpSansNo1-Semibold" charset="0"/>
              <a:ea typeface="ＭＳ Ｐゴシック" charset="0"/>
              <a:cs typeface="SharpSansNo1-Semibold" charset="0"/>
              <a:sym typeface="SharpSansNo1-Semibold" charset="0"/>
            </a:endParaRP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Active participation in new business and proposal creation</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Contributing to thought leadership internally and externally</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Continuously expanding their skills sets</a:t>
            </a:r>
          </a:p>
          <a:p>
            <a:pPr marL="411162"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charset="0"/>
                <a:ea typeface="ＭＳ Ｐゴシック" charset="0"/>
                <a:cs typeface="SharpSansNo1-Medium" charset="0"/>
                <a:sym typeface="SharpSansNo1-Medium" charset="0"/>
              </a:rPr>
              <a:t>Mentors and coaches colleagues</a:t>
            </a:r>
          </a:p>
          <a:p>
            <a:pPr marL="174625" indent="-106363"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a:p>
            <a:pPr marL="174625" indent="-106363" algn="l" defTabSz="457200" rtl="0" fontAlgn="base" hangingPunct="0">
              <a:lnSpc>
                <a:spcPct val="80000"/>
              </a:lnSpc>
              <a:spcBef>
                <a:spcPct val="0"/>
              </a:spcBef>
              <a:spcAft>
                <a:spcPct val="0"/>
              </a:spcAft>
            </a:pPr>
            <a:endParaRPr lang="en-US" sz="4200" kern="1200" baseline="31000" dirty="0" smtClean="0">
              <a:solidFill>
                <a:srgbClr val="000000"/>
              </a:solidFill>
              <a:latin typeface="SharpSansNo1-Semibold" charset="0"/>
              <a:ea typeface="ＭＳ Ｐゴシック" charset="0"/>
              <a:cs typeface="SharpSansNo1-Semibold" charset="0"/>
              <a:sym typeface="SharpSansNo1-Semibold" charset="0"/>
            </a:endParaRPr>
          </a:p>
        </p:txBody>
      </p:sp>
      <p:sp>
        <p:nvSpPr>
          <p:cNvPr id="12291"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2292" name="AutoShape 4"/>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2293" name="AutoShape 5"/>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2294" name="Group 6"/>
          <p:cNvGrpSpPr>
            <a:grpSpLocks/>
          </p:cNvGrpSpPr>
          <p:nvPr/>
        </p:nvGrpSpPr>
        <p:grpSpPr bwMode="auto">
          <a:xfrm>
            <a:off x="11507788" y="3222625"/>
            <a:ext cx="7432675" cy="7124700"/>
            <a:chOff x="0" y="0"/>
            <a:chExt cx="7432860" cy="7124220"/>
          </a:xfrm>
        </p:grpSpPr>
        <p:sp>
          <p:nvSpPr>
            <p:cNvPr id="12295" name="AutoShape 7"/>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296" name="AutoShape 8"/>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297" name="AutoShape 9"/>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298" name="AutoShape 10"/>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299" name="AutoShape 11"/>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0" name="AutoShape 12"/>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1" name="AutoShape 13"/>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2" name="AutoShape 14"/>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3" name="AutoShape 15"/>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4" name="AutoShape 16"/>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5" name="AutoShape 17"/>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6" name="AutoShape 18"/>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7" name="AutoShape 19"/>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08" name="AutoShape 20"/>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2309" name="AutoShape 21"/>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2310" name="AutoShape 22"/>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2311" name="Group 23"/>
          <p:cNvGrpSpPr>
            <a:grpSpLocks/>
          </p:cNvGrpSpPr>
          <p:nvPr/>
        </p:nvGrpSpPr>
        <p:grpSpPr bwMode="auto">
          <a:xfrm>
            <a:off x="13458825" y="7837488"/>
            <a:ext cx="1296988" cy="1295400"/>
            <a:chOff x="0" y="0"/>
            <a:chExt cx="1297979" cy="1295401"/>
          </a:xfrm>
        </p:grpSpPr>
        <p:graphicFrame>
          <p:nvGraphicFramePr>
            <p:cNvPr id="12312" name="Object 24"/>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17004" name="Chart" r:id="rId3" imgW="0" imgH="0" progId="MSGraph.Chart.8">
                    <p:embed/>
                  </p:oleObj>
                </mc:Choice>
                <mc:Fallback>
                  <p:oleObj name="Chart" r:id="rId3"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13" name="AutoShape 25"/>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sp>
        <p:nvSpPr>
          <p:cNvPr id="12314" name="AutoShape 26"/>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A6AAA9"/>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Helvetica Light" charset="0"/>
              <a:ea typeface="ＭＳ Ｐゴシック" charset="0"/>
              <a:cs typeface="Helvetica Light" charset="0"/>
              <a:sym typeface="Helvetica Light" charset="0"/>
            </a:endParaRPr>
          </a:p>
        </p:txBody>
      </p:sp>
      <p:grpSp>
        <p:nvGrpSpPr>
          <p:cNvPr id="12315" name="Group 27"/>
          <p:cNvGrpSpPr>
            <a:grpSpLocks/>
          </p:cNvGrpSpPr>
          <p:nvPr/>
        </p:nvGrpSpPr>
        <p:grpSpPr bwMode="auto">
          <a:xfrm>
            <a:off x="14779625" y="3783013"/>
            <a:ext cx="1270000" cy="1270000"/>
            <a:chOff x="0" y="0"/>
            <a:chExt cx="1270001" cy="1270001"/>
          </a:xfrm>
        </p:grpSpPr>
        <p:graphicFrame>
          <p:nvGraphicFramePr>
            <p:cNvPr id="12316" name="Object 2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7005" name="Chart" r:id="rId5" imgW="0" imgH="0" progId="MSGraph.Chart.8">
                    <p:embed/>
                  </p:oleObj>
                </mc:Choice>
                <mc:Fallback>
                  <p:oleObj name="Chart" r:id="rId5"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17" name="AutoShape 29"/>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SENIOR 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2318" name="Group 30"/>
          <p:cNvGrpSpPr>
            <a:grpSpLocks/>
          </p:cNvGrpSpPr>
          <p:nvPr/>
        </p:nvGrpSpPr>
        <p:grpSpPr bwMode="auto">
          <a:xfrm>
            <a:off x="11558588" y="4594225"/>
            <a:ext cx="1270000" cy="1295400"/>
            <a:chOff x="0" y="0"/>
            <a:chExt cx="1270000" cy="1295400"/>
          </a:xfrm>
        </p:grpSpPr>
        <p:graphicFrame>
          <p:nvGraphicFramePr>
            <p:cNvPr id="12319" name="Object 3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7006" name="Chart" r:id="rId7" imgW="0" imgH="0" progId="MSGraph.Chart.8">
                    <p:embed/>
                  </p:oleObj>
                </mc:Choice>
                <mc:Fallback>
                  <p:oleObj name="Chart" r:id="rId7"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20" name="AutoShape 32"/>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2321" name="Group 33"/>
          <p:cNvGrpSpPr>
            <a:grpSpLocks/>
          </p:cNvGrpSpPr>
          <p:nvPr/>
        </p:nvGrpSpPr>
        <p:grpSpPr bwMode="auto">
          <a:xfrm>
            <a:off x="11888788" y="7180263"/>
            <a:ext cx="1270000" cy="1282700"/>
            <a:chOff x="0" y="-12700"/>
            <a:chExt cx="1270000" cy="1282700"/>
          </a:xfrm>
        </p:grpSpPr>
        <p:graphicFrame>
          <p:nvGraphicFramePr>
            <p:cNvPr id="12322" name="Object 34"/>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7007" name="Chart" r:id="rId8" imgW="0" imgH="0" progId="MSGraph.Chart.8">
                    <p:embed/>
                  </p:oleObj>
                </mc:Choice>
                <mc:Fallback>
                  <p:oleObj name="Chart" r:id="rId8" imgW="0" imgH="0" progId="MSGraph.Chart.8">
                    <p:embed/>
                    <p:pic>
                      <p:nvPicPr>
                        <p:cNvPr id="0" nam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23" name="AutoShape 35"/>
            <p:cNvSpPr>
              <a:spLocks/>
            </p:cNvSpPr>
            <p:nvPr/>
          </p:nvSpPr>
          <p:spPr bwMode="auto">
            <a:xfrm>
              <a:off x="0" y="-127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2324" name="Group 36"/>
          <p:cNvGrpSpPr>
            <a:grpSpLocks/>
          </p:cNvGrpSpPr>
          <p:nvPr/>
        </p:nvGrpSpPr>
        <p:grpSpPr bwMode="auto">
          <a:xfrm>
            <a:off x="16273463" y="5286375"/>
            <a:ext cx="1270000" cy="1287463"/>
            <a:chOff x="0" y="0"/>
            <a:chExt cx="1270001" cy="1288022"/>
          </a:xfrm>
        </p:grpSpPr>
        <p:graphicFrame>
          <p:nvGraphicFramePr>
            <p:cNvPr id="12325" name="Object 37"/>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7008" name="Chart" r:id="rId9" imgW="0" imgH="0" progId="MSGraph.Chart.8">
                    <p:embed/>
                  </p:oleObj>
                </mc:Choice>
                <mc:Fallback>
                  <p:oleObj name="Chart" r:id="rId9"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26" name="AutoShape 38"/>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2327" name="Group 39"/>
          <p:cNvGrpSpPr>
            <a:grpSpLocks/>
          </p:cNvGrpSpPr>
          <p:nvPr/>
        </p:nvGrpSpPr>
        <p:grpSpPr bwMode="auto">
          <a:xfrm>
            <a:off x="16552863" y="9186863"/>
            <a:ext cx="1271587" cy="1341437"/>
            <a:chOff x="0" y="0"/>
            <a:chExt cx="1270928" cy="1341347"/>
          </a:xfrm>
        </p:grpSpPr>
        <p:graphicFrame>
          <p:nvGraphicFramePr>
            <p:cNvPr id="12328" name="Object 40"/>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17009" name="Chart" r:id="rId10" imgW="0" imgH="0" progId="MSGraph.Chart.8">
                    <p:embed/>
                  </p:oleObj>
                </mc:Choice>
                <mc:Fallback>
                  <p:oleObj name="Chart" r:id="rId10" imgW="0" imgH="0" progId="MSGraph.Chart.8">
                    <p:embed/>
                    <p:pic>
                      <p:nvPicPr>
                        <p:cNvPr id="0" name=""/>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2329" name="AutoShape 41"/>
            <p:cNvSpPr>
              <a:spLocks/>
            </p:cNvSpPr>
            <p:nvPr/>
          </p:nvSpPr>
          <p:spPr bwMode="auto">
            <a:xfrm>
              <a:off x="927" y="71346"/>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43" name="TextBox 42"/>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2963218253"/>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12624405" y="3048973"/>
            <a:ext cx="7882592"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244" name="Shape 244"/>
          <p:cNvSpPr/>
          <p:nvPr/>
        </p:nvSpPr>
        <p:spPr>
          <a:xfrm>
            <a:off x="2248623" y="1972643"/>
            <a:ext cx="1651001" cy="5905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1 </a:t>
            </a:r>
          </a:p>
        </p:txBody>
      </p:sp>
      <p:sp>
        <p:nvSpPr>
          <p:cNvPr id="245" name="Shape 245"/>
          <p:cNvSpPr/>
          <p:nvPr/>
        </p:nvSpPr>
        <p:spPr>
          <a:xfrm>
            <a:off x="4675742" y="1960806"/>
            <a:ext cx="2712025" cy="614224"/>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p>
            <a:pPr lvl="0" algn="r" defTabSz="914400">
              <a:defRPr sz="1800"/>
            </a:pPr>
            <a:r>
              <a:rPr sz="3500" baseline="31200">
                <a:solidFill>
                  <a:srgbClr val="53585F"/>
                </a:solidFill>
                <a:latin typeface="SharpSansNo1-Extrabold"/>
                <a:ea typeface="SharpSansNo1-Extrabold"/>
                <a:cs typeface="SharpSansNo1-Extrabold"/>
                <a:sym typeface="SharpSansNo1-Extrabold"/>
              </a:rPr>
              <a:t>LEVEL 2</a:t>
            </a:r>
            <a:r>
              <a:rPr sz="3500" baseline="31200">
                <a:solidFill>
                  <a:srgbClr val="53585F"/>
                </a:solidFill>
                <a:latin typeface="SharpSansNo1-Semibold"/>
                <a:ea typeface="SharpSansNo1-Semibold"/>
                <a:cs typeface="SharpSansNo1-Semibold"/>
                <a:sym typeface="SharpSansNo1-Semibold"/>
              </a:rPr>
              <a:t>   </a:t>
            </a:r>
          </a:p>
        </p:txBody>
      </p:sp>
      <p:grpSp>
        <p:nvGrpSpPr>
          <p:cNvPr id="255" name="Group 255"/>
          <p:cNvGrpSpPr/>
          <p:nvPr/>
        </p:nvGrpSpPr>
        <p:grpSpPr>
          <a:xfrm>
            <a:off x="1224056" y="6646412"/>
            <a:ext cx="3551589" cy="1164474"/>
            <a:chOff x="0" y="0"/>
            <a:chExt cx="3551588" cy="1164473"/>
          </a:xfrm>
        </p:grpSpPr>
        <p:grpSp>
          <p:nvGrpSpPr>
            <p:cNvPr id="248" name="Group 248"/>
            <p:cNvGrpSpPr/>
            <p:nvPr/>
          </p:nvGrpSpPr>
          <p:grpSpPr>
            <a:xfrm>
              <a:off x="0" y="0"/>
              <a:ext cx="1164474" cy="1164474"/>
              <a:chOff x="0" y="0"/>
              <a:chExt cx="1164473" cy="1164473"/>
            </a:xfrm>
          </p:grpSpPr>
          <p:graphicFrame>
            <p:nvGraphicFramePr>
              <p:cNvPr id="246" name="Chart 246"/>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3"/>
              </a:graphicData>
            </a:graphic>
          </p:graphicFrame>
          <p:sp>
            <p:nvSpPr>
              <p:cNvPr id="247" name="Shape 247"/>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CONSULTANT</a:t>
                </a:r>
              </a:p>
            </p:txBody>
          </p:sp>
        </p:grpSp>
        <p:grpSp>
          <p:nvGrpSpPr>
            <p:cNvPr id="251" name="Group 251"/>
            <p:cNvGrpSpPr/>
            <p:nvPr/>
          </p:nvGrpSpPr>
          <p:grpSpPr>
            <a:xfrm>
              <a:off x="1193557" y="0"/>
              <a:ext cx="1164474" cy="1164474"/>
              <a:chOff x="0" y="0"/>
              <a:chExt cx="1164473" cy="1164473"/>
            </a:xfrm>
          </p:grpSpPr>
          <p:graphicFrame>
            <p:nvGraphicFramePr>
              <p:cNvPr id="249" name="Chart 249"/>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4"/>
              </a:graphicData>
            </a:graphic>
          </p:graphicFrame>
          <p:sp>
            <p:nvSpPr>
              <p:cNvPr id="250" name="Shape 250"/>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DESIGNER</a:t>
                </a:r>
              </a:p>
            </p:txBody>
          </p:sp>
        </p:grpSp>
        <p:grpSp>
          <p:nvGrpSpPr>
            <p:cNvPr id="254" name="Group 254"/>
            <p:cNvGrpSpPr/>
            <p:nvPr/>
          </p:nvGrpSpPr>
          <p:grpSpPr>
            <a:xfrm>
              <a:off x="2387114" y="0"/>
              <a:ext cx="1164475" cy="1164474"/>
              <a:chOff x="0" y="0"/>
              <a:chExt cx="1164473" cy="1164473"/>
            </a:xfrm>
          </p:grpSpPr>
          <p:graphicFrame>
            <p:nvGraphicFramePr>
              <p:cNvPr id="252" name="Chart 25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5"/>
              </a:graphicData>
            </a:graphic>
          </p:graphicFrame>
          <p:sp>
            <p:nvSpPr>
              <p:cNvPr id="253" name="Shape 25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TECHNOLOGIST</a:t>
                </a:r>
              </a:p>
            </p:txBody>
          </p:sp>
        </p:grpSp>
      </p:grpSp>
      <p:sp>
        <p:nvSpPr>
          <p:cNvPr id="256" name="Shape 256"/>
          <p:cNvSpPr/>
          <p:nvPr/>
        </p:nvSpPr>
        <p:spPr>
          <a:xfrm>
            <a:off x="10066674" y="1972643"/>
            <a:ext cx="1651001" cy="59055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3 </a:t>
            </a:r>
          </a:p>
        </p:txBody>
      </p:sp>
      <p:sp>
        <p:nvSpPr>
          <p:cNvPr id="257" name="Shape 257"/>
          <p:cNvSpPr/>
          <p:nvPr/>
        </p:nvSpPr>
        <p:spPr>
          <a:xfrm>
            <a:off x="14184794" y="2021855"/>
            <a:ext cx="1651001" cy="4921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4 </a:t>
            </a:r>
          </a:p>
        </p:txBody>
      </p:sp>
      <p:sp>
        <p:nvSpPr>
          <p:cNvPr id="258" name="Shape 258"/>
          <p:cNvSpPr/>
          <p:nvPr/>
        </p:nvSpPr>
        <p:spPr>
          <a:xfrm>
            <a:off x="17948225" y="2021855"/>
            <a:ext cx="1651001" cy="492126"/>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lstStyle>
            <a:lvl1pPr algn="l" defTabSz="914400">
              <a:defRPr sz="3500" baseline="31200">
                <a:solidFill>
                  <a:srgbClr val="53585F"/>
                </a:solidFill>
                <a:latin typeface="SharpSansNo1-Extrabold"/>
                <a:ea typeface="SharpSansNo1-Extrabold"/>
                <a:cs typeface="SharpSansNo1-Extrabold"/>
                <a:sym typeface="SharpSansNo1-Extrabold"/>
              </a:defRPr>
            </a:lvl1pPr>
          </a:lstStyle>
          <a:p>
            <a:pPr lvl="0">
              <a:defRPr sz="1800" baseline="0">
                <a:solidFill>
                  <a:srgbClr val="000000"/>
                </a:solidFill>
              </a:defRPr>
            </a:pPr>
            <a:r>
              <a:rPr sz="3500" baseline="31200">
                <a:solidFill>
                  <a:srgbClr val="53585F"/>
                </a:solidFill>
              </a:rPr>
              <a:t>LEVEL 5 + 6</a:t>
            </a:r>
          </a:p>
        </p:txBody>
      </p:sp>
      <p:sp>
        <p:nvSpPr>
          <p:cNvPr id="259" name="Shape 259"/>
          <p:cNvSpPr/>
          <p:nvPr/>
        </p:nvSpPr>
        <p:spPr>
          <a:xfrm flipV="1">
            <a:off x="1164570" y="6231057"/>
            <a:ext cx="11241161" cy="1"/>
          </a:xfrm>
          <a:prstGeom prst="line">
            <a:avLst/>
          </a:prstGeom>
          <a:ln w="25400" cap="rnd">
            <a:solidFill/>
            <a:custDash>
              <a:ds d="100000" sp="200000"/>
            </a:custDash>
            <a:round/>
          </a:ln>
        </p:spPr>
        <p:txBody>
          <a:bodyPr lIns="0" tIns="0" rIns="0" bIns="0" anchor="ctr"/>
          <a:lstStyle/>
          <a:p>
            <a:pPr lvl="0">
              <a:defRPr sz="3200"/>
            </a:pPr>
            <a:endParaRPr/>
          </a:p>
        </p:txBody>
      </p:sp>
      <p:sp>
        <p:nvSpPr>
          <p:cNvPr id="260" name="Shape 260"/>
          <p:cNvSpPr/>
          <p:nvPr/>
        </p:nvSpPr>
        <p:spPr>
          <a:xfrm flipV="1">
            <a:off x="1164571" y="8256978"/>
            <a:ext cx="11241158" cy="1"/>
          </a:xfrm>
          <a:prstGeom prst="line">
            <a:avLst/>
          </a:prstGeom>
          <a:ln w="25400" cap="rnd">
            <a:solidFill/>
            <a:custDash>
              <a:ds d="100000" sp="200000"/>
            </a:custDash>
            <a:round/>
          </a:ln>
        </p:spPr>
        <p:txBody>
          <a:bodyPr lIns="0" tIns="0" rIns="0" bIns="0" anchor="ctr"/>
          <a:lstStyle/>
          <a:p>
            <a:pPr lvl="0">
              <a:defRPr sz="3200"/>
            </a:pPr>
            <a:endParaRPr/>
          </a:p>
        </p:txBody>
      </p:sp>
      <p:sp>
        <p:nvSpPr>
          <p:cNvPr id="261" name="Shape 261"/>
          <p:cNvSpPr/>
          <p:nvPr/>
        </p:nvSpPr>
        <p:spPr>
          <a:xfrm flipH="1">
            <a:off x="4880634" y="3036608"/>
            <a:ext cx="1" cy="8335583"/>
          </a:xfrm>
          <a:prstGeom prst="line">
            <a:avLst/>
          </a:prstGeom>
          <a:ln w="25400" cap="rnd">
            <a:solidFill/>
            <a:custDash>
              <a:ds d="100000" sp="200000"/>
            </a:custDash>
            <a:round/>
          </a:ln>
        </p:spPr>
        <p:txBody>
          <a:bodyPr lIns="0" tIns="0" rIns="0" bIns="0" anchor="ctr"/>
          <a:lstStyle/>
          <a:p>
            <a:pPr lvl="0">
              <a:defRPr sz="3200"/>
            </a:pPr>
            <a:endParaRPr/>
          </a:p>
        </p:txBody>
      </p:sp>
      <p:grpSp>
        <p:nvGrpSpPr>
          <p:cNvPr id="271" name="Group 271"/>
          <p:cNvGrpSpPr/>
          <p:nvPr/>
        </p:nvGrpSpPr>
        <p:grpSpPr>
          <a:xfrm>
            <a:off x="5003006" y="6636596"/>
            <a:ext cx="3564289" cy="1164475"/>
            <a:chOff x="0" y="0"/>
            <a:chExt cx="3564288" cy="1164473"/>
          </a:xfrm>
        </p:grpSpPr>
        <p:grpSp>
          <p:nvGrpSpPr>
            <p:cNvPr id="264" name="Group 264"/>
            <p:cNvGrpSpPr/>
            <p:nvPr/>
          </p:nvGrpSpPr>
          <p:grpSpPr>
            <a:xfrm>
              <a:off x="0" y="0"/>
              <a:ext cx="1164474" cy="1164474"/>
              <a:chOff x="0" y="0"/>
              <a:chExt cx="1164473" cy="1164473"/>
            </a:xfrm>
          </p:grpSpPr>
          <p:graphicFrame>
            <p:nvGraphicFramePr>
              <p:cNvPr id="262" name="Chart 26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6"/>
              </a:graphicData>
            </a:graphic>
          </p:graphicFrame>
          <p:sp>
            <p:nvSpPr>
              <p:cNvPr id="263" name="Shape 26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CONSULTANT</a:t>
                </a:r>
              </a:p>
            </p:txBody>
          </p:sp>
        </p:grpSp>
        <p:grpSp>
          <p:nvGrpSpPr>
            <p:cNvPr id="267" name="Group 267"/>
            <p:cNvGrpSpPr/>
            <p:nvPr/>
          </p:nvGrpSpPr>
          <p:grpSpPr>
            <a:xfrm>
              <a:off x="1199907" y="0"/>
              <a:ext cx="1164474" cy="1164474"/>
              <a:chOff x="0" y="0"/>
              <a:chExt cx="1164473" cy="1164473"/>
            </a:xfrm>
          </p:grpSpPr>
          <p:graphicFrame>
            <p:nvGraphicFramePr>
              <p:cNvPr id="265" name="Chart 265"/>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7"/>
              </a:graphicData>
            </a:graphic>
          </p:graphicFrame>
          <p:sp>
            <p:nvSpPr>
              <p:cNvPr id="266" name="Shape 266"/>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DESIGNER</a:t>
                </a:r>
              </a:p>
            </p:txBody>
          </p:sp>
        </p:grpSp>
        <p:grpSp>
          <p:nvGrpSpPr>
            <p:cNvPr id="270" name="Group 270"/>
            <p:cNvGrpSpPr/>
            <p:nvPr/>
          </p:nvGrpSpPr>
          <p:grpSpPr>
            <a:xfrm>
              <a:off x="2399814" y="0"/>
              <a:ext cx="1164475" cy="1164474"/>
              <a:chOff x="0" y="0"/>
              <a:chExt cx="1164473" cy="1164473"/>
            </a:xfrm>
          </p:grpSpPr>
          <p:graphicFrame>
            <p:nvGraphicFramePr>
              <p:cNvPr id="268" name="Chart 268"/>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8"/>
              </a:graphicData>
            </a:graphic>
          </p:graphicFrame>
          <p:sp>
            <p:nvSpPr>
              <p:cNvPr id="269" name="Shape 269"/>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TECHNOLOGIST</a:t>
                </a:r>
              </a:p>
            </p:txBody>
          </p:sp>
        </p:grpSp>
      </p:grpSp>
      <p:grpSp>
        <p:nvGrpSpPr>
          <p:cNvPr id="278" name="Group 278"/>
          <p:cNvGrpSpPr/>
          <p:nvPr/>
        </p:nvGrpSpPr>
        <p:grpSpPr>
          <a:xfrm>
            <a:off x="8756555" y="6646412"/>
            <a:ext cx="3543974" cy="1164474"/>
            <a:chOff x="0" y="0"/>
            <a:chExt cx="3543973" cy="1164473"/>
          </a:xfrm>
        </p:grpSpPr>
        <p:graphicFrame>
          <p:nvGraphicFramePr>
            <p:cNvPr id="272" name="Chart 272"/>
            <p:cNvGraphicFramePr/>
            <p:nvPr/>
          </p:nvGraphicFramePr>
          <p:xfrm>
            <a:off x="0" y="0"/>
            <a:ext cx="1164474" cy="1164474"/>
          </p:xfrm>
          <a:graphic>
            <a:graphicData uri="http://schemas.openxmlformats.org/drawingml/2006/chart">
              <c:chart xmlns:c="http://schemas.openxmlformats.org/drawingml/2006/chart" xmlns:r="http://schemas.openxmlformats.org/officeDocument/2006/relationships" r:id="rId9"/>
            </a:graphicData>
          </a:graphic>
        </p:graphicFrame>
        <p:sp>
          <p:nvSpPr>
            <p:cNvPr id="273" name="Shape 273"/>
            <p:cNvSpPr/>
            <p:nvPr/>
          </p:nvSpPr>
          <p:spPr>
            <a:xfrm>
              <a:off x="0" y="0"/>
              <a:ext cx="1163864" cy="116386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SENIOR CONSULTANT</a:t>
              </a:r>
            </a:p>
          </p:txBody>
        </p:sp>
        <p:graphicFrame>
          <p:nvGraphicFramePr>
            <p:cNvPr id="274" name="Chart 274"/>
            <p:cNvGraphicFramePr/>
            <p:nvPr/>
          </p:nvGraphicFramePr>
          <p:xfrm>
            <a:off x="1189749" y="0"/>
            <a:ext cx="1164475" cy="1164474"/>
          </p:xfrm>
          <a:graphic>
            <a:graphicData uri="http://schemas.openxmlformats.org/drawingml/2006/chart">
              <c:chart xmlns:c="http://schemas.openxmlformats.org/drawingml/2006/chart" xmlns:r="http://schemas.openxmlformats.org/officeDocument/2006/relationships" r:id="rId10"/>
            </a:graphicData>
          </a:graphic>
        </p:graphicFrame>
        <p:sp>
          <p:nvSpPr>
            <p:cNvPr id="275" name="Shape 275"/>
            <p:cNvSpPr/>
            <p:nvPr/>
          </p:nvSpPr>
          <p:spPr>
            <a:xfrm>
              <a:off x="1189749" y="0"/>
              <a:ext cx="1163865" cy="1163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a:t>
              </a:r>
            </a:p>
            <a:p>
              <a:pPr lvl="0">
                <a:lnSpc>
                  <a:spcPct val="80000"/>
                </a:lnSpc>
                <a:defRPr sz="1800"/>
              </a:pPr>
              <a:r>
                <a:rPr sz="1000" b="1">
                  <a:solidFill>
                    <a:srgbClr val="FFFFFF"/>
                  </a:solidFill>
                  <a:latin typeface="Sharp Sans No1"/>
                  <a:ea typeface="Sharp Sans No1"/>
                  <a:cs typeface="Sharp Sans No1"/>
                  <a:sym typeface="Sharp Sans No1"/>
                </a:rPr>
                <a:t>DESIGNER</a:t>
              </a:r>
            </a:p>
          </p:txBody>
        </p:sp>
        <p:graphicFrame>
          <p:nvGraphicFramePr>
            <p:cNvPr id="276" name="Chart 276"/>
            <p:cNvGraphicFramePr/>
            <p:nvPr/>
          </p:nvGraphicFramePr>
          <p:xfrm>
            <a:off x="2379499" y="0"/>
            <a:ext cx="1164475" cy="1164474"/>
          </p:xfrm>
          <a:graphic>
            <a:graphicData uri="http://schemas.openxmlformats.org/drawingml/2006/chart">
              <c:chart xmlns:c="http://schemas.openxmlformats.org/drawingml/2006/chart" xmlns:r="http://schemas.openxmlformats.org/officeDocument/2006/relationships" r:id="rId11"/>
            </a:graphicData>
          </a:graphic>
        </p:graphicFrame>
        <p:sp>
          <p:nvSpPr>
            <p:cNvPr id="277" name="Shape 277"/>
            <p:cNvSpPr/>
            <p:nvPr/>
          </p:nvSpPr>
          <p:spPr>
            <a:xfrm>
              <a:off x="2379499" y="0"/>
              <a:ext cx="1163864" cy="11638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SENIOR TECHNOLOGIST</a:t>
              </a:r>
            </a:p>
          </p:txBody>
        </p:sp>
      </p:grpSp>
      <p:sp>
        <p:nvSpPr>
          <p:cNvPr id="279" name="Shape 279"/>
          <p:cNvSpPr/>
          <p:nvPr/>
        </p:nvSpPr>
        <p:spPr>
          <a:xfrm>
            <a:off x="12624405" y="8870871"/>
            <a:ext cx="7882593"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280" name="Shape 280"/>
          <p:cNvSpPr/>
          <p:nvPr/>
        </p:nvSpPr>
        <p:spPr>
          <a:xfrm>
            <a:off x="12624405" y="5959922"/>
            <a:ext cx="7882592" cy="2537455"/>
          </a:xfrm>
          <a:prstGeom prst="rect">
            <a:avLst/>
          </a:prstGeom>
          <a:blipFill>
            <a:blip r:embed="rId2">
              <a:alphaModFix amt="25090"/>
            </a:blip>
          </a:blipFill>
          <a:ln w="12700">
            <a:miter lim="400000"/>
          </a:ln>
          <a:effectLst>
            <a:outerShdw blurRad="63500" dist="12700" rotWithShape="0">
              <a:srgbClr val="000000">
                <a:alpha val="50000"/>
              </a:srgbClr>
            </a:outerShdw>
          </a:effectLst>
        </p:spPr>
        <p:txBody>
          <a:bodyPr lIns="0" tIns="0" rIns="0" bIns="0" anchor="ctr"/>
          <a:lstStyle/>
          <a:p>
            <a:pPr lvl="0">
              <a:defRPr sz="3200">
                <a:solidFill>
                  <a:srgbClr val="FFFFFF"/>
                </a:solidFill>
              </a:defRPr>
            </a:pPr>
            <a:endParaRPr/>
          </a:p>
        </p:txBody>
      </p:sp>
      <p:sp>
        <p:nvSpPr>
          <p:cNvPr id="281" name="Shape 281"/>
          <p:cNvSpPr/>
          <p:nvPr/>
        </p:nvSpPr>
        <p:spPr>
          <a:xfrm>
            <a:off x="12713305" y="3160143"/>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a:solidFill>
                  <a:srgbClr val="FFFFFF"/>
                </a:solidFill>
              </a:rPr>
              <a:t>BUSINESS AND PEOPLE LEADERSHIP</a:t>
            </a:r>
          </a:p>
        </p:txBody>
      </p:sp>
      <p:sp>
        <p:nvSpPr>
          <p:cNvPr id="282" name="Shape 282"/>
          <p:cNvSpPr/>
          <p:nvPr/>
        </p:nvSpPr>
        <p:spPr>
          <a:xfrm>
            <a:off x="12713305" y="6099195"/>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a:solidFill>
                  <a:srgbClr val="FFFFFF"/>
                </a:solidFill>
              </a:rPr>
              <a:t>DOMAIN AND PEOPLE LEADERSHIP</a:t>
            </a:r>
          </a:p>
        </p:txBody>
      </p:sp>
      <p:sp>
        <p:nvSpPr>
          <p:cNvPr id="283" name="Shape 283"/>
          <p:cNvSpPr/>
          <p:nvPr/>
        </p:nvSpPr>
        <p:spPr>
          <a:xfrm>
            <a:off x="12713305" y="9038246"/>
            <a:ext cx="5178472" cy="355601"/>
          </a:xfrm>
          <a:prstGeom prst="rect">
            <a:avLst/>
          </a:prstGeom>
          <a:ln w="127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lvl1pPr algn="l">
              <a:defRPr sz="1700">
                <a:solidFill>
                  <a:srgbClr val="FFFFFF"/>
                </a:solidFill>
                <a:latin typeface="SharpSansNo1-Extrabold"/>
                <a:ea typeface="SharpSansNo1-Extrabold"/>
                <a:cs typeface="SharpSansNo1-Extrabold"/>
                <a:sym typeface="SharpSansNo1-Extrabold"/>
              </a:defRPr>
            </a:lvl1pPr>
          </a:lstStyle>
          <a:p>
            <a:pPr lvl="0">
              <a:defRPr sz="1800">
                <a:solidFill>
                  <a:srgbClr val="000000"/>
                </a:solidFill>
              </a:defRPr>
            </a:pPr>
            <a:r>
              <a:rPr sz="1700">
                <a:solidFill>
                  <a:srgbClr val="FFFFFF"/>
                </a:solidFill>
              </a:rPr>
              <a:t>DOMAIN EXPERTISE</a:t>
            </a:r>
          </a:p>
        </p:txBody>
      </p:sp>
      <p:sp>
        <p:nvSpPr>
          <p:cNvPr id="284" name="Shape 284"/>
          <p:cNvSpPr/>
          <p:nvPr/>
        </p:nvSpPr>
        <p:spPr>
          <a:xfrm flipH="1">
            <a:off x="17041084" y="3036609"/>
            <a:ext cx="1" cy="8335582"/>
          </a:xfrm>
          <a:prstGeom prst="line">
            <a:avLst/>
          </a:prstGeom>
          <a:ln w="25400" cap="rnd">
            <a:solidFill/>
            <a:custDash>
              <a:ds d="100000" sp="200000"/>
            </a:custDash>
            <a:round/>
          </a:ln>
        </p:spPr>
        <p:txBody>
          <a:bodyPr lIns="0" tIns="0" rIns="0" bIns="0" anchor="ctr"/>
          <a:lstStyle/>
          <a:p>
            <a:pPr lvl="0">
              <a:defRPr sz="3200"/>
            </a:pPr>
            <a:endParaRPr/>
          </a:p>
        </p:txBody>
      </p:sp>
      <p:grpSp>
        <p:nvGrpSpPr>
          <p:cNvPr id="294" name="Group 294"/>
          <p:cNvGrpSpPr/>
          <p:nvPr/>
        </p:nvGrpSpPr>
        <p:grpSpPr>
          <a:xfrm>
            <a:off x="12524127" y="6452526"/>
            <a:ext cx="3631726" cy="1599580"/>
            <a:chOff x="0" y="0"/>
            <a:chExt cx="3631724" cy="1599578"/>
          </a:xfrm>
        </p:grpSpPr>
        <p:grpSp>
          <p:nvGrpSpPr>
            <p:cNvPr id="287" name="Group 287"/>
            <p:cNvGrpSpPr/>
            <p:nvPr/>
          </p:nvGrpSpPr>
          <p:grpSpPr>
            <a:xfrm>
              <a:off x="0" y="28866"/>
              <a:ext cx="1570713" cy="1570713"/>
              <a:chOff x="0" y="0"/>
              <a:chExt cx="1570712" cy="1570712"/>
            </a:xfrm>
          </p:grpSpPr>
          <p:graphicFrame>
            <p:nvGraphicFramePr>
              <p:cNvPr id="285" name="Chart 285"/>
              <p:cNvGraphicFramePr/>
              <p:nvPr/>
            </p:nvGraphicFramePr>
            <p:xfrm>
              <a:off x="293551" y="242750"/>
              <a:ext cx="983612" cy="983612"/>
            </p:xfrm>
            <a:graphic>
              <a:graphicData uri="http://schemas.openxmlformats.org/drawingml/2006/chart">
                <c:chart xmlns:c="http://schemas.openxmlformats.org/drawingml/2006/chart" xmlns:r="http://schemas.openxmlformats.org/officeDocument/2006/relationships" r:id="rId12"/>
              </a:graphicData>
            </a:graphic>
          </p:graphicFrame>
          <p:sp>
            <p:nvSpPr>
              <p:cNvPr id="286" name="Shape 28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TECHNOLOGY</a:t>
                </a:r>
              </a:p>
              <a:p>
                <a:pPr lvl="0">
                  <a:lnSpc>
                    <a:spcPct val="80000"/>
                  </a:lnSpc>
                  <a:defRPr sz="1800"/>
                </a:pPr>
                <a:r>
                  <a:rPr sz="1000" b="1">
                    <a:solidFill>
                      <a:srgbClr val="FFFFFF"/>
                    </a:solidFill>
                    <a:latin typeface="Sharp Sans No1"/>
                    <a:ea typeface="Sharp Sans No1"/>
                    <a:cs typeface="Sharp Sans No1"/>
                    <a:sym typeface="Sharp Sans No1"/>
                  </a:rPr>
                  <a:t>LEAD</a:t>
                </a:r>
              </a:p>
            </p:txBody>
          </p:sp>
        </p:grpSp>
        <p:grpSp>
          <p:nvGrpSpPr>
            <p:cNvPr id="290" name="Group 290"/>
            <p:cNvGrpSpPr/>
            <p:nvPr/>
          </p:nvGrpSpPr>
          <p:grpSpPr>
            <a:xfrm>
              <a:off x="1032405" y="0"/>
              <a:ext cx="1570714" cy="1570713"/>
              <a:chOff x="0" y="0"/>
              <a:chExt cx="1570712" cy="1570712"/>
            </a:xfrm>
          </p:grpSpPr>
          <p:graphicFrame>
            <p:nvGraphicFramePr>
              <p:cNvPr id="288" name="Chart 288"/>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13"/>
              </a:graphicData>
            </a:graphic>
          </p:graphicFrame>
          <p:sp>
            <p:nvSpPr>
              <p:cNvPr id="289" name="Shape 28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DESIGN </a:t>
                </a:r>
              </a:p>
              <a:p>
                <a:pPr lvl="0">
                  <a:lnSpc>
                    <a:spcPct val="80000"/>
                  </a:lnSpc>
                  <a:defRPr sz="1800"/>
                </a:pPr>
                <a:r>
                  <a:rPr sz="1000" b="1">
                    <a:solidFill>
                      <a:srgbClr val="FFFFFF"/>
                    </a:solidFill>
                    <a:latin typeface="Sharp Sans No1"/>
                    <a:ea typeface="Sharp Sans No1"/>
                    <a:cs typeface="Sharp Sans No1"/>
                    <a:sym typeface="Sharp Sans No1"/>
                  </a:rPr>
                  <a:t>LEAD</a:t>
                </a:r>
              </a:p>
            </p:txBody>
          </p:sp>
        </p:grpSp>
        <p:grpSp>
          <p:nvGrpSpPr>
            <p:cNvPr id="293" name="Group 293"/>
            <p:cNvGrpSpPr/>
            <p:nvPr/>
          </p:nvGrpSpPr>
          <p:grpSpPr>
            <a:xfrm>
              <a:off x="2061012" y="0"/>
              <a:ext cx="1570713" cy="1570713"/>
              <a:chOff x="0" y="0"/>
              <a:chExt cx="1570712" cy="1570712"/>
            </a:xfrm>
          </p:grpSpPr>
          <p:graphicFrame>
            <p:nvGraphicFramePr>
              <p:cNvPr id="291" name="Chart 291"/>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14"/>
              </a:graphicData>
            </a:graphic>
          </p:graphicFrame>
          <p:sp>
            <p:nvSpPr>
              <p:cNvPr id="292" name="Shape 29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LEAD</a:t>
                </a:r>
              </a:p>
              <a:p>
                <a:pPr lvl="0">
                  <a:lnSpc>
                    <a:spcPct val="80000"/>
                  </a:lnSpc>
                  <a:defRPr sz="1800"/>
                </a:pPr>
                <a:r>
                  <a:rPr sz="1000" b="1">
                    <a:solidFill>
                      <a:srgbClr val="FFFFFF"/>
                    </a:solidFill>
                    <a:latin typeface="Sharp Sans No1"/>
                    <a:ea typeface="Sharp Sans No1"/>
                    <a:cs typeface="Sharp Sans No1"/>
                    <a:sym typeface="Sharp Sans No1"/>
                  </a:rPr>
                  <a:t>CONSULTANT</a:t>
                </a:r>
              </a:p>
            </p:txBody>
          </p:sp>
        </p:grpSp>
      </p:grpSp>
      <p:grpSp>
        <p:nvGrpSpPr>
          <p:cNvPr id="304" name="Group 304"/>
          <p:cNvGrpSpPr/>
          <p:nvPr/>
        </p:nvGrpSpPr>
        <p:grpSpPr>
          <a:xfrm>
            <a:off x="12553201" y="9373875"/>
            <a:ext cx="3653452" cy="1596113"/>
            <a:chOff x="0" y="0"/>
            <a:chExt cx="3653450" cy="1596112"/>
          </a:xfrm>
        </p:grpSpPr>
        <p:grpSp>
          <p:nvGrpSpPr>
            <p:cNvPr id="297" name="Group 297"/>
            <p:cNvGrpSpPr/>
            <p:nvPr/>
          </p:nvGrpSpPr>
          <p:grpSpPr>
            <a:xfrm>
              <a:off x="0" y="0"/>
              <a:ext cx="1570713" cy="1570713"/>
              <a:chOff x="0" y="0"/>
              <a:chExt cx="1570712" cy="1570712"/>
            </a:xfrm>
          </p:grpSpPr>
          <p:graphicFrame>
            <p:nvGraphicFramePr>
              <p:cNvPr id="295" name="Chart 295"/>
              <p:cNvGraphicFramePr/>
              <p:nvPr/>
            </p:nvGraphicFramePr>
            <p:xfrm>
              <a:off x="293551" y="331650"/>
              <a:ext cx="983612" cy="983612"/>
            </p:xfrm>
            <a:graphic>
              <a:graphicData uri="http://schemas.openxmlformats.org/drawingml/2006/chart">
                <c:chart xmlns:c="http://schemas.openxmlformats.org/drawingml/2006/chart" xmlns:r="http://schemas.openxmlformats.org/officeDocument/2006/relationships" r:id="rId15"/>
              </a:graphicData>
            </a:graphic>
          </p:graphicFrame>
          <p:sp>
            <p:nvSpPr>
              <p:cNvPr id="296" name="Shape 29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 </a:t>
                </a:r>
              </a:p>
              <a:p>
                <a:pPr lvl="0">
                  <a:lnSpc>
                    <a:spcPct val="80000"/>
                  </a:lnSpc>
                  <a:defRPr sz="1800"/>
                </a:pPr>
                <a:r>
                  <a:rPr sz="1000" b="1">
                    <a:solidFill>
                      <a:srgbClr val="FFFFFF"/>
                    </a:solidFill>
                    <a:latin typeface="Sharp Sans No1"/>
                    <a:ea typeface="Sharp Sans No1"/>
                    <a:cs typeface="Sharp Sans No1"/>
                    <a:sym typeface="Sharp Sans No1"/>
                  </a:rPr>
                  <a:t>TECHNOLOGIST</a:t>
                </a:r>
              </a:p>
            </p:txBody>
          </p:sp>
        </p:grpSp>
        <p:grpSp>
          <p:nvGrpSpPr>
            <p:cNvPr id="300" name="Group 300"/>
            <p:cNvGrpSpPr/>
            <p:nvPr/>
          </p:nvGrpSpPr>
          <p:grpSpPr>
            <a:xfrm>
              <a:off x="1041431" y="25400"/>
              <a:ext cx="1570714" cy="1570713"/>
              <a:chOff x="0" y="0"/>
              <a:chExt cx="1570712" cy="1570712"/>
            </a:xfrm>
          </p:grpSpPr>
          <p:graphicFrame>
            <p:nvGraphicFramePr>
              <p:cNvPr id="298" name="Chart 298"/>
              <p:cNvGraphicFramePr/>
              <p:nvPr/>
            </p:nvGraphicFramePr>
            <p:xfrm>
              <a:off x="293550" y="289996"/>
              <a:ext cx="983613" cy="983613"/>
            </p:xfrm>
            <a:graphic>
              <a:graphicData uri="http://schemas.openxmlformats.org/drawingml/2006/chart">
                <c:chart xmlns:c="http://schemas.openxmlformats.org/drawingml/2006/chart" xmlns:r="http://schemas.openxmlformats.org/officeDocument/2006/relationships" r:id="rId16"/>
              </a:graphicData>
            </a:graphic>
          </p:graphicFrame>
          <p:sp>
            <p:nvSpPr>
              <p:cNvPr id="299" name="Shape 29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 </a:t>
                </a:r>
              </a:p>
              <a:p>
                <a:pPr lvl="0">
                  <a:lnSpc>
                    <a:spcPct val="80000"/>
                  </a:lnSpc>
                  <a:defRPr sz="1800"/>
                </a:pPr>
                <a:r>
                  <a:rPr sz="1000" b="1">
                    <a:solidFill>
                      <a:srgbClr val="FFFFFF"/>
                    </a:solidFill>
                    <a:latin typeface="Sharp Sans No1"/>
                    <a:ea typeface="Sharp Sans No1"/>
                    <a:cs typeface="Sharp Sans No1"/>
                    <a:sym typeface="Sharp Sans No1"/>
                  </a:rPr>
                  <a:t>DESIGNER</a:t>
                </a:r>
              </a:p>
            </p:txBody>
          </p:sp>
        </p:grpSp>
        <p:grpSp>
          <p:nvGrpSpPr>
            <p:cNvPr id="303" name="Group 303"/>
            <p:cNvGrpSpPr/>
            <p:nvPr/>
          </p:nvGrpSpPr>
          <p:grpSpPr>
            <a:xfrm>
              <a:off x="2082738" y="25399"/>
              <a:ext cx="1570713" cy="1570714"/>
              <a:chOff x="0" y="0"/>
              <a:chExt cx="1570712" cy="1570712"/>
            </a:xfrm>
          </p:grpSpPr>
          <p:graphicFrame>
            <p:nvGraphicFramePr>
              <p:cNvPr id="301" name="Chart 301"/>
              <p:cNvGraphicFramePr/>
              <p:nvPr/>
            </p:nvGraphicFramePr>
            <p:xfrm>
              <a:off x="293550" y="289996"/>
              <a:ext cx="983613" cy="983613"/>
            </p:xfrm>
            <a:graphic>
              <a:graphicData uri="http://schemas.openxmlformats.org/drawingml/2006/chart">
                <c:chart xmlns:c="http://schemas.openxmlformats.org/drawingml/2006/chart" xmlns:r="http://schemas.openxmlformats.org/officeDocument/2006/relationships" r:id="rId17"/>
              </a:graphicData>
            </a:graphic>
          </p:graphicFrame>
          <p:sp>
            <p:nvSpPr>
              <p:cNvPr id="302" name="Shape 30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SENIOR </a:t>
                </a:r>
              </a:p>
              <a:p>
                <a:pPr lvl="0">
                  <a:lnSpc>
                    <a:spcPct val="80000"/>
                  </a:lnSpc>
                  <a:defRPr sz="1800"/>
                </a:pPr>
                <a:r>
                  <a:rPr sz="1000" b="1">
                    <a:solidFill>
                      <a:srgbClr val="FFFFFF"/>
                    </a:solidFill>
                    <a:latin typeface="Sharp Sans No1"/>
                    <a:ea typeface="Sharp Sans No1"/>
                    <a:cs typeface="Sharp Sans No1"/>
                    <a:sym typeface="Sharp Sans No1"/>
                  </a:rPr>
                  <a:t>CONSULTANT</a:t>
                </a:r>
              </a:p>
            </p:txBody>
          </p:sp>
        </p:grpSp>
      </p:grpSp>
      <p:grpSp>
        <p:nvGrpSpPr>
          <p:cNvPr id="307" name="Group 307"/>
          <p:cNvGrpSpPr/>
          <p:nvPr/>
        </p:nvGrpSpPr>
        <p:grpSpPr>
          <a:xfrm>
            <a:off x="12515189" y="3519644"/>
            <a:ext cx="1570714" cy="1570713"/>
            <a:chOff x="0" y="0"/>
            <a:chExt cx="1570712" cy="1570712"/>
          </a:xfrm>
        </p:grpSpPr>
        <p:graphicFrame>
          <p:nvGraphicFramePr>
            <p:cNvPr id="305" name="Chart 305"/>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18"/>
            </a:graphicData>
          </a:graphic>
        </p:graphicFrame>
        <p:sp>
          <p:nvSpPr>
            <p:cNvPr id="306" name="Shape 306"/>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TECHNOLOGY</a:t>
              </a:r>
            </a:p>
            <a:p>
              <a:pPr lvl="0">
                <a:lnSpc>
                  <a:spcPct val="80000"/>
                </a:lnSpc>
                <a:defRPr sz="1800"/>
              </a:pPr>
              <a:r>
                <a:rPr sz="1000" b="1">
                  <a:solidFill>
                    <a:srgbClr val="FFFFFF"/>
                  </a:solidFill>
                  <a:latin typeface="Sharp Sans No1"/>
                  <a:ea typeface="Sharp Sans No1"/>
                  <a:cs typeface="Sharp Sans No1"/>
                  <a:sym typeface="Sharp Sans No1"/>
                </a:rPr>
                <a:t>DIRECTOR</a:t>
              </a:r>
            </a:p>
          </p:txBody>
        </p:sp>
      </p:grpSp>
      <p:grpSp>
        <p:nvGrpSpPr>
          <p:cNvPr id="310" name="Group 310"/>
          <p:cNvGrpSpPr/>
          <p:nvPr/>
        </p:nvGrpSpPr>
        <p:grpSpPr>
          <a:xfrm>
            <a:off x="14590697" y="3506944"/>
            <a:ext cx="1570713" cy="1570713"/>
            <a:chOff x="0" y="0"/>
            <a:chExt cx="1570712" cy="1570712"/>
          </a:xfrm>
        </p:grpSpPr>
        <p:graphicFrame>
          <p:nvGraphicFramePr>
            <p:cNvPr id="308" name="Chart 308"/>
            <p:cNvGraphicFramePr/>
            <p:nvPr/>
          </p:nvGraphicFramePr>
          <p:xfrm>
            <a:off x="293550" y="306250"/>
            <a:ext cx="983613" cy="983613"/>
          </p:xfrm>
          <a:graphic>
            <a:graphicData uri="http://schemas.openxmlformats.org/drawingml/2006/chart">
              <c:chart xmlns:c="http://schemas.openxmlformats.org/drawingml/2006/chart" xmlns:r="http://schemas.openxmlformats.org/officeDocument/2006/relationships" r:id="rId19"/>
            </a:graphicData>
          </a:graphic>
        </p:graphicFrame>
        <p:sp>
          <p:nvSpPr>
            <p:cNvPr id="309" name="Shape 309"/>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CONSULTING  </a:t>
              </a:r>
            </a:p>
            <a:p>
              <a:pPr lvl="0">
                <a:lnSpc>
                  <a:spcPct val="80000"/>
                </a:lnSpc>
                <a:defRPr sz="1800"/>
              </a:pPr>
              <a:r>
                <a:rPr sz="1000" b="1">
                  <a:solidFill>
                    <a:srgbClr val="FFFFFF"/>
                  </a:solidFill>
                  <a:latin typeface="Sharp Sans No1"/>
                  <a:ea typeface="Sharp Sans No1"/>
                  <a:cs typeface="Sharp Sans No1"/>
                  <a:sym typeface="Sharp Sans No1"/>
                </a:rPr>
                <a:t>DIRECTOR</a:t>
              </a:r>
            </a:p>
          </p:txBody>
        </p:sp>
      </p:grpSp>
      <p:grpSp>
        <p:nvGrpSpPr>
          <p:cNvPr id="313" name="Group 313"/>
          <p:cNvGrpSpPr/>
          <p:nvPr/>
        </p:nvGrpSpPr>
        <p:grpSpPr>
          <a:xfrm>
            <a:off x="13556515" y="3506944"/>
            <a:ext cx="1570713" cy="1570713"/>
            <a:chOff x="0" y="0"/>
            <a:chExt cx="1570712" cy="1570712"/>
          </a:xfrm>
        </p:grpSpPr>
        <p:graphicFrame>
          <p:nvGraphicFramePr>
            <p:cNvPr id="311" name="Chart 311"/>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0"/>
            </a:graphicData>
          </a:graphic>
        </p:graphicFrame>
        <p:sp>
          <p:nvSpPr>
            <p:cNvPr id="312" name="Shape 312"/>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DESIGN</a:t>
              </a:r>
            </a:p>
            <a:p>
              <a:pPr lvl="0">
                <a:lnSpc>
                  <a:spcPct val="80000"/>
                </a:lnSpc>
                <a:defRPr sz="1800"/>
              </a:pPr>
              <a:r>
                <a:rPr sz="1000" b="1">
                  <a:solidFill>
                    <a:srgbClr val="FFFFFF"/>
                  </a:solidFill>
                  <a:latin typeface="Sharp Sans No1"/>
                  <a:ea typeface="Sharp Sans No1"/>
                  <a:cs typeface="Sharp Sans No1"/>
                  <a:sym typeface="Sharp Sans No1"/>
                </a:rPr>
                <a:t>DIRECTOR</a:t>
              </a:r>
            </a:p>
          </p:txBody>
        </p:sp>
      </p:grpSp>
      <p:grpSp>
        <p:nvGrpSpPr>
          <p:cNvPr id="323" name="Group 323"/>
          <p:cNvGrpSpPr/>
          <p:nvPr/>
        </p:nvGrpSpPr>
        <p:grpSpPr>
          <a:xfrm>
            <a:off x="16930910" y="3505065"/>
            <a:ext cx="3653364" cy="1603046"/>
            <a:chOff x="0" y="0"/>
            <a:chExt cx="3653362" cy="1603045"/>
          </a:xfrm>
        </p:grpSpPr>
        <p:grpSp>
          <p:nvGrpSpPr>
            <p:cNvPr id="316" name="Group 316"/>
            <p:cNvGrpSpPr/>
            <p:nvPr/>
          </p:nvGrpSpPr>
          <p:grpSpPr>
            <a:xfrm>
              <a:off x="0" y="32332"/>
              <a:ext cx="1570713" cy="1570714"/>
              <a:chOff x="0" y="0"/>
              <a:chExt cx="1570712" cy="1570712"/>
            </a:xfrm>
          </p:grpSpPr>
          <p:graphicFrame>
            <p:nvGraphicFramePr>
              <p:cNvPr id="314" name="Chart 314"/>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1"/>
              </a:graphicData>
            </a:graphic>
          </p:graphicFrame>
          <p:sp>
            <p:nvSpPr>
              <p:cNvPr id="315" name="Shape 31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dirty="0" smtClean="0">
                    <a:solidFill>
                      <a:srgbClr val="FFFFFF"/>
                    </a:solidFill>
                    <a:latin typeface="Sharp Sans No1"/>
                    <a:ea typeface="Sharp Sans No1"/>
                    <a:cs typeface="Sharp Sans No1"/>
                    <a:sym typeface="Sharp Sans No1"/>
                  </a:rPr>
                  <a:t>BUSINESS</a:t>
                </a:r>
                <a:endParaRPr sz="1000" b="1" dirty="0">
                  <a:solidFill>
                    <a:srgbClr val="FFFFFF"/>
                  </a:solidFill>
                  <a:latin typeface="Sharp Sans No1"/>
                  <a:ea typeface="Sharp Sans No1"/>
                  <a:cs typeface="Sharp Sans No1"/>
                  <a:sym typeface="Sharp Sans No1"/>
                </a:endParaRPr>
              </a:p>
              <a:p>
                <a:pPr lvl="0">
                  <a:lnSpc>
                    <a:spcPct val="80000"/>
                  </a:lnSpc>
                  <a:defRPr sz="1800"/>
                </a:pPr>
                <a:r>
                  <a:rPr sz="1000" b="1" dirty="0" smtClean="0">
                    <a:solidFill>
                      <a:srgbClr val="FFFFFF"/>
                    </a:solidFill>
                    <a:latin typeface="Sharp Sans No1"/>
                    <a:ea typeface="Sharp Sans No1"/>
                    <a:cs typeface="Sharp Sans No1"/>
                    <a:sym typeface="Sharp Sans No1"/>
                  </a:rPr>
                  <a:t>DIRECTOR</a:t>
                </a:r>
                <a:endParaRPr sz="1000" b="1" dirty="0">
                  <a:solidFill>
                    <a:srgbClr val="FFFFFF"/>
                  </a:solidFill>
                  <a:latin typeface="Sharp Sans No1"/>
                  <a:ea typeface="Sharp Sans No1"/>
                  <a:cs typeface="Sharp Sans No1"/>
                  <a:sym typeface="Sharp Sans No1"/>
                </a:endParaRPr>
              </a:p>
            </p:txBody>
          </p:sp>
        </p:grpSp>
        <p:grpSp>
          <p:nvGrpSpPr>
            <p:cNvPr id="319" name="Group 319"/>
            <p:cNvGrpSpPr/>
            <p:nvPr/>
          </p:nvGrpSpPr>
          <p:grpSpPr>
            <a:xfrm>
              <a:off x="2082650" y="0"/>
              <a:ext cx="1570713" cy="1570713"/>
              <a:chOff x="0" y="0"/>
              <a:chExt cx="1570712" cy="1570712"/>
            </a:xfrm>
          </p:grpSpPr>
          <p:graphicFrame>
            <p:nvGraphicFramePr>
              <p:cNvPr id="317" name="Chart 317"/>
              <p:cNvGraphicFramePr/>
              <p:nvPr/>
            </p:nvGraphicFramePr>
            <p:xfrm>
              <a:off x="293550" y="306250"/>
              <a:ext cx="983613" cy="983613"/>
            </p:xfrm>
            <a:graphic>
              <a:graphicData uri="http://schemas.openxmlformats.org/drawingml/2006/chart">
                <c:chart xmlns:c="http://schemas.openxmlformats.org/drawingml/2006/chart" xmlns:r="http://schemas.openxmlformats.org/officeDocument/2006/relationships" r:id="rId22"/>
              </a:graphicData>
            </a:graphic>
          </p:graphicFrame>
          <p:sp>
            <p:nvSpPr>
              <p:cNvPr id="318" name="Shape 318"/>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lvl1pPr>
                  <a:lnSpc>
                    <a:spcPct val="80000"/>
                  </a:lnSpc>
                  <a:defRPr sz="1000" b="1">
                    <a:solidFill>
                      <a:srgbClr val="FFFFFF"/>
                    </a:solidFill>
                    <a:latin typeface="Sharp Sans No1"/>
                    <a:ea typeface="Sharp Sans No1"/>
                    <a:cs typeface="Sharp Sans No1"/>
                    <a:sym typeface="Sharp Sans No1"/>
                  </a:defRPr>
                </a:lvl1pPr>
              </a:lstStyle>
              <a:p>
                <a:pPr lvl="0">
                  <a:defRPr sz="1800" b="0">
                    <a:solidFill>
                      <a:srgbClr val="000000"/>
                    </a:solidFill>
                  </a:defRPr>
                </a:pPr>
                <a:r>
                  <a:rPr sz="1000" b="1">
                    <a:solidFill>
                      <a:srgbClr val="FFFFFF"/>
                    </a:solidFill>
                  </a:rPr>
                  <a:t>CEO/CFO</a:t>
                </a:r>
              </a:p>
            </p:txBody>
          </p:sp>
        </p:grpSp>
        <p:grpSp>
          <p:nvGrpSpPr>
            <p:cNvPr id="322" name="Group 322"/>
            <p:cNvGrpSpPr/>
            <p:nvPr/>
          </p:nvGrpSpPr>
          <p:grpSpPr>
            <a:xfrm>
              <a:off x="1041325" y="32332"/>
              <a:ext cx="1570713" cy="1570714"/>
              <a:chOff x="0" y="0"/>
              <a:chExt cx="1570712" cy="1570712"/>
            </a:xfrm>
          </p:grpSpPr>
          <p:graphicFrame>
            <p:nvGraphicFramePr>
              <p:cNvPr id="320" name="Chart 320"/>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3"/>
              </a:graphicData>
            </a:graphic>
          </p:graphicFrame>
          <p:sp>
            <p:nvSpPr>
              <p:cNvPr id="321" name="Shape 321"/>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SITE HEAD</a:t>
                </a:r>
              </a:p>
              <a:p>
                <a:pPr lvl="0">
                  <a:lnSpc>
                    <a:spcPct val="80000"/>
                  </a:lnSpc>
                  <a:defRPr sz="1800"/>
                </a:pPr>
                <a:r>
                  <a:rPr sz="1000" b="1">
                    <a:solidFill>
                      <a:srgbClr val="FFFFFF"/>
                    </a:solidFill>
                    <a:latin typeface="Sharp Sans No1"/>
                    <a:ea typeface="Sharp Sans No1"/>
                    <a:cs typeface="Sharp Sans No1"/>
                    <a:sym typeface="Sharp Sans No1"/>
                  </a:rPr>
                  <a:t>/MD</a:t>
                </a:r>
              </a:p>
            </p:txBody>
          </p:sp>
        </p:grpSp>
      </p:grpSp>
      <p:grpSp>
        <p:nvGrpSpPr>
          <p:cNvPr id="326" name="Group 326"/>
          <p:cNvGrpSpPr/>
          <p:nvPr/>
        </p:nvGrpSpPr>
        <p:grpSpPr>
          <a:xfrm>
            <a:off x="16941728" y="6447909"/>
            <a:ext cx="1570714" cy="1570714"/>
            <a:chOff x="0" y="0"/>
            <a:chExt cx="1570712" cy="1570712"/>
          </a:xfrm>
        </p:grpSpPr>
        <p:graphicFrame>
          <p:nvGraphicFramePr>
            <p:cNvPr id="324" name="Chart 324"/>
            <p:cNvGraphicFramePr/>
            <p:nvPr/>
          </p:nvGraphicFramePr>
          <p:xfrm>
            <a:off x="293551" y="242750"/>
            <a:ext cx="983612" cy="983612"/>
          </p:xfrm>
          <a:graphic>
            <a:graphicData uri="http://schemas.openxmlformats.org/drawingml/2006/chart">
              <c:chart xmlns:c="http://schemas.openxmlformats.org/drawingml/2006/chart" xmlns:r="http://schemas.openxmlformats.org/officeDocument/2006/relationships" r:id="rId24"/>
            </a:graphicData>
          </a:graphic>
        </p:graphicFrame>
        <p:sp>
          <p:nvSpPr>
            <p:cNvPr id="325" name="Shape 32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COMPETENCE </a:t>
              </a:r>
            </a:p>
            <a:p>
              <a:pPr lvl="0">
                <a:lnSpc>
                  <a:spcPct val="80000"/>
                </a:lnSpc>
                <a:defRPr sz="1800"/>
              </a:pPr>
              <a:r>
                <a:rPr sz="1000" b="1">
                  <a:solidFill>
                    <a:srgbClr val="FFFFFF"/>
                  </a:solidFill>
                  <a:latin typeface="Sharp Sans No1"/>
                  <a:ea typeface="Sharp Sans No1"/>
                  <a:cs typeface="Sharp Sans No1"/>
                  <a:sym typeface="Sharp Sans No1"/>
                </a:rPr>
                <a:t>HEAD</a:t>
              </a:r>
            </a:p>
          </p:txBody>
        </p:sp>
      </p:grpSp>
      <p:grpSp>
        <p:nvGrpSpPr>
          <p:cNvPr id="329" name="Group 329"/>
          <p:cNvGrpSpPr/>
          <p:nvPr/>
        </p:nvGrpSpPr>
        <p:grpSpPr>
          <a:xfrm>
            <a:off x="17974133" y="6419043"/>
            <a:ext cx="1570714" cy="1570714"/>
            <a:chOff x="0" y="0"/>
            <a:chExt cx="1570712" cy="1570712"/>
          </a:xfrm>
        </p:grpSpPr>
        <p:graphicFrame>
          <p:nvGraphicFramePr>
            <p:cNvPr id="327" name="Chart 327"/>
            <p:cNvGraphicFramePr/>
            <p:nvPr/>
          </p:nvGraphicFramePr>
          <p:xfrm>
            <a:off x="293550" y="293550"/>
            <a:ext cx="983613" cy="983612"/>
          </p:xfrm>
          <a:graphic>
            <a:graphicData uri="http://schemas.openxmlformats.org/drawingml/2006/chart">
              <c:chart xmlns:c="http://schemas.openxmlformats.org/drawingml/2006/chart" xmlns:r="http://schemas.openxmlformats.org/officeDocument/2006/relationships" r:id="rId25"/>
            </a:graphicData>
          </a:graphic>
        </p:graphicFrame>
        <p:sp>
          <p:nvSpPr>
            <p:cNvPr id="328" name="Shape 328"/>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DOMAIN</a:t>
              </a:r>
            </a:p>
            <a:p>
              <a:pPr lvl="0">
                <a:lnSpc>
                  <a:spcPct val="80000"/>
                </a:lnSpc>
                <a:defRPr sz="1800"/>
              </a:pPr>
              <a:r>
                <a:rPr sz="1000" b="1">
                  <a:solidFill>
                    <a:srgbClr val="FFFFFF"/>
                  </a:solidFill>
                  <a:latin typeface="Sharp Sans No1"/>
                  <a:ea typeface="Sharp Sans No1"/>
                  <a:cs typeface="Sharp Sans No1"/>
                  <a:sym typeface="Sharp Sans No1"/>
                </a:rPr>
                <a:t>LEAD</a:t>
              </a:r>
            </a:p>
          </p:txBody>
        </p:sp>
      </p:grpSp>
      <p:grpSp>
        <p:nvGrpSpPr>
          <p:cNvPr id="332" name="Group 332"/>
          <p:cNvGrpSpPr/>
          <p:nvPr/>
        </p:nvGrpSpPr>
        <p:grpSpPr>
          <a:xfrm>
            <a:off x="16930865" y="9386575"/>
            <a:ext cx="1570714" cy="1570713"/>
            <a:chOff x="0" y="0"/>
            <a:chExt cx="1570712" cy="1570712"/>
          </a:xfrm>
        </p:grpSpPr>
        <p:graphicFrame>
          <p:nvGraphicFramePr>
            <p:cNvPr id="330" name="Chart 330"/>
            <p:cNvGraphicFramePr/>
            <p:nvPr/>
          </p:nvGraphicFramePr>
          <p:xfrm>
            <a:off x="293551" y="331650"/>
            <a:ext cx="983612" cy="983612"/>
          </p:xfrm>
          <a:graphic>
            <a:graphicData uri="http://schemas.openxmlformats.org/drawingml/2006/chart">
              <c:chart xmlns:c="http://schemas.openxmlformats.org/drawingml/2006/chart" xmlns:r="http://schemas.openxmlformats.org/officeDocument/2006/relationships" r:id="rId26"/>
            </a:graphicData>
          </a:graphic>
        </p:graphicFrame>
        <p:sp>
          <p:nvSpPr>
            <p:cNvPr id="331" name="Shape 331"/>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DOMAIN </a:t>
              </a:r>
            </a:p>
            <a:p>
              <a:pPr lvl="0">
                <a:lnSpc>
                  <a:spcPct val="80000"/>
                </a:lnSpc>
                <a:defRPr sz="1800"/>
              </a:pPr>
              <a:r>
                <a:rPr sz="1000" b="1">
                  <a:solidFill>
                    <a:srgbClr val="FFFFFF"/>
                  </a:solidFill>
                  <a:latin typeface="Sharp Sans No1"/>
                  <a:ea typeface="Sharp Sans No1"/>
                  <a:cs typeface="Sharp Sans No1"/>
                  <a:sym typeface="Sharp Sans No1"/>
                </a:rPr>
                <a:t>EXPERT</a:t>
              </a:r>
            </a:p>
          </p:txBody>
        </p:sp>
      </p:grpSp>
      <p:sp>
        <p:nvSpPr>
          <p:cNvPr id="333" name="Shape 333"/>
          <p:cNvSpPr/>
          <p:nvPr/>
        </p:nvSpPr>
        <p:spPr>
          <a:xfrm flipH="1">
            <a:off x="12401509" y="3036608"/>
            <a:ext cx="1" cy="8335583"/>
          </a:xfrm>
          <a:prstGeom prst="line">
            <a:avLst/>
          </a:prstGeom>
          <a:ln w="25400" cap="rnd">
            <a:solidFill/>
            <a:custDash>
              <a:ds d="100000" sp="200000"/>
            </a:custDash>
            <a:round/>
          </a:ln>
        </p:spPr>
        <p:txBody>
          <a:bodyPr lIns="0" tIns="0" rIns="0" bIns="0" anchor="ctr"/>
          <a:lstStyle/>
          <a:p>
            <a:pPr lvl="0">
              <a:defRPr sz="3200"/>
            </a:pPr>
            <a:endParaRPr/>
          </a:p>
        </p:txBody>
      </p:sp>
      <p:grpSp>
        <p:nvGrpSpPr>
          <p:cNvPr id="336" name="Group 336"/>
          <p:cNvGrpSpPr/>
          <p:nvPr/>
        </p:nvGrpSpPr>
        <p:grpSpPr>
          <a:xfrm>
            <a:off x="15624978" y="3545044"/>
            <a:ext cx="1570713" cy="1570713"/>
            <a:chOff x="0" y="0"/>
            <a:chExt cx="1570712" cy="1570712"/>
          </a:xfrm>
        </p:grpSpPr>
        <p:graphicFrame>
          <p:nvGraphicFramePr>
            <p:cNvPr id="334" name="Chart 334"/>
            <p:cNvGraphicFramePr/>
            <p:nvPr/>
          </p:nvGraphicFramePr>
          <p:xfrm>
            <a:off x="293551" y="268150"/>
            <a:ext cx="983612" cy="983612"/>
          </p:xfrm>
          <a:graphic>
            <a:graphicData uri="http://schemas.openxmlformats.org/drawingml/2006/chart">
              <c:chart xmlns:c="http://schemas.openxmlformats.org/drawingml/2006/chart" xmlns:r="http://schemas.openxmlformats.org/officeDocument/2006/relationships" r:id="rId27"/>
            </a:graphicData>
          </a:graphic>
        </p:graphicFrame>
        <p:sp>
          <p:nvSpPr>
            <p:cNvPr id="335" name="Shape 335"/>
            <p:cNvSpPr/>
            <p:nvPr/>
          </p:nvSpPr>
          <p:spPr>
            <a:xfrm>
              <a:off x="0" y="0"/>
              <a:ext cx="1570713" cy="15707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oAutofit/>
            </a:bodyPr>
            <a:lstStyle/>
            <a:p>
              <a:pPr lvl="0">
                <a:lnSpc>
                  <a:spcPct val="80000"/>
                </a:lnSpc>
                <a:defRPr sz="1800"/>
              </a:pPr>
              <a:r>
                <a:rPr sz="1000" b="1">
                  <a:solidFill>
                    <a:srgbClr val="FFFFFF"/>
                  </a:solidFill>
                  <a:latin typeface="Sharp Sans No1"/>
                  <a:ea typeface="Sharp Sans No1"/>
                  <a:cs typeface="Sharp Sans No1"/>
                  <a:sym typeface="Sharp Sans No1"/>
                </a:rPr>
                <a:t>BUSINESS </a:t>
              </a:r>
            </a:p>
            <a:p>
              <a:pPr lvl="0">
                <a:lnSpc>
                  <a:spcPct val="80000"/>
                </a:lnSpc>
                <a:defRPr sz="1800"/>
              </a:pPr>
              <a:r>
                <a:rPr sz="1000" b="1">
                  <a:solidFill>
                    <a:srgbClr val="FFFFFF"/>
                  </a:solidFill>
                  <a:latin typeface="Sharp Sans No1"/>
                  <a:ea typeface="Sharp Sans No1"/>
                  <a:cs typeface="Sharp Sans No1"/>
                  <a:sym typeface="Sharp Sans No1"/>
                </a:rPr>
                <a:t>DIRECTOR</a:t>
              </a:r>
            </a:p>
          </p:txBody>
        </p:sp>
      </p:grpSp>
      <p:sp>
        <p:nvSpPr>
          <p:cNvPr id="337" name="Shape 337"/>
          <p:cNvSpPr/>
          <p:nvPr/>
        </p:nvSpPr>
        <p:spPr>
          <a:xfrm flipH="1">
            <a:off x="8661925" y="3036609"/>
            <a:ext cx="1" cy="8335582"/>
          </a:xfrm>
          <a:prstGeom prst="line">
            <a:avLst/>
          </a:prstGeom>
          <a:ln w="25400" cap="rnd">
            <a:solidFill/>
            <a:custDash>
              <a:ds d="100000" sp="200000"/>
            </a:custDash>
            <a:round/>
          </a:ln>
        </p:spPr>
        <p:txBody>
          <a:bodyPr lIns="0" tIns="0" rIns="0" bIns="0" anchor="ctr"/>
          <a:lstStyle/>
          <a:p>
            <a:pPr lvl="0">
              <a:defRPr sz="3200"/>
            </a:pPr>
            <a:endParaRPr/>
          </a:p>
        </p:txBody>
      </p:sp>
      <p:sp>
        <p:nvSpPr>
          <p:cNvPr id="338" name="Shape 338"/>
          <p:cNvSpPr/>
          <p:nvPr/>
        </p:nvSpPr>
        <p:spPr>
          <a:xfrm>
            <a:off x="641216" y="3018719"/>
            <a:ext cx="11541617" cy="8371362"/>
          </a:xfrm>
          <a:prstGeom prst="rect">
            <a:avLst/>
          </a:prstGeom>
          <a:solidFill>
            <a:srgbClr val="FFF046"/>
          </a:solidFill>
          <a:ln w="12700">
            <a:miter lim="400000"/>
          </a:ln>
        </p:spPr>
        <p:txBody>
          <a:bodyPr lIns="45719" rIns="45719" anchor="ctr"/>
          <a:lstStyle/>
          <a:p>
            <a:pPr lvl="0" defTabSz="914400">
              <a:defRPr sz="1800">
                <a:latin typeface="Calibri"/>
                <a:ea typeface="Calibri"/>
                <a:cs typeface="Calibri"/>
                <a:sym typeface="Calibri"/>
              </a:defRPr>
            </a:pPr>
            <a:endParaRPr dirty="0"/>
          </a:p>
        </p:txBody>
      </p:sp>
      <p:sp>
        <p:nvSpPr>
          <p:cNvPr id="339" name="Shape 339"/>
          <p:cNvSpPr/>
          <p:nvPr/>
        </p:nvSpPr>
        <p:spPr>
          <a:xfrm>
            <a:off x="1270000" y="5391099"/>
            <a:ext cx="9979091" cy="3529168"/>
          </a:xfrm>
          <a:prstGeom prst="rect">
            <a:avLst/>
          </a:prstGeom>
          <a:ln w="12700">
            <a:miter lim="400000"/>
          </a:ln>
          <a:extLst>
            <a:ext uri="{C572A759-6A51-4108-AA02-DFA0A04FC94B}">
              <ma14:wrappingTextBoxFlag xmlns:ma14="http://schemas.microsoft.com/office/mac/drawingml/2011/main" xmlns="" val="1"/>
            </a:ext>
          </a:extLst>
        </p:spPr>
        <p:txBody>
          <a:bodyPr lIns="121919" tIns="121919" rIns="121919" bIns="121919">
            <a:spAutoFit/>
          </a:bodyPr>
          <a:lstStyle/>
          <a:p>
            <a:pPr lvl="0" algn="l" defTabSz="457200">
              <a:defRPr sz="1800"/>
            </a:pPr>
            <a:r>
              <a:rPr sz="4000" baseline="31200" dirty="0">
                <a:solidFill>
                  <a:srgbClr val="232323"/>
                </a:solidFill>
                <a:latin typeface="SharpSansNo1-Book"/>
                <a:ea typeface="Arial"/>
                <a:cs typeface="SharpSansNo1-Book"/>
                <a:sym typeface="Arial"/>
              </a:rPr>
              <a:t>Senior level career paths focus on three areas of interest. Futurice people can follow any of these three paths. They can also move between the paths if they so wish. The paths are described as:</a:t>
            </a:r>
          </a:p>
          <a:p>
            <a:pPr lvl="0" algn="l" defTabSz="457200">
              <a:defRPr sz="1800"/>
            </a:pPr>
            <a:endParaRPr sz="4000" baseline="31200" dirty="0">
              <a:solidFill>
                <a:srgbClr val="232323"/>
              </a:solidFill>
              <a:latin typeface="SharpSansNo1-Book"/>
              <a:ea typeface="Arial"/>
              <a:cs typeface="SharpSansNo1-Book"/>
              <a:sym typeface="Arial"/>
            </a:endParaRPr>
          </a:p>
          <a:p>
            <a:pPr lvl="0" algn="l" defTabSz="457200">
              <a:defRPr sz="1800"/>
            </a:pPr>
            <a:r>
              <a:rPr sz="4000" baseline="31200" dirty="0">
                <a:solidFill>
                  <a:srgbClr val="232323"/>
                </a:solidFill>
                <a:latin typeface="SharpSansNo1-Book"/>
                <a:ea typeface="Arial"/>
                <a:cs typeface="SharpSansNo1-Book"/>
                <a:sym typeface="Arial"/>
              </a:rPr>
              <a:t>- Business and People Leadership</a:t>
            </a:r>
          </a:p>
          <a:p>
            <a:pPr lvl="0" algn="l" defTabSz="457200">
              <a:defRPr sz="1800"/>
            </a:pPr>
            <a:r>
              <a:rPr sz="4000" baseline="31200" dirty="0">
                <a:solidFill>
                  <a:srgbClr val="232323"/>
                </a:solidFill>
                <a:latin typeface="SharpSansNo1-Book"/>
                <a:ea typeface="Arial"/>
                <a:cs typeface="SharpSansNo1-Book"/>
                <a:sym typeface="Arial"/>
              </a:rPr>
              <a:t>- Domain and People Leadership</a:t>
            </a:r>
          </a:p>
          <a:p>
            <a:pPr lvl="0" algn="l" defTabSz="457200">
              <a:defRPr sz="1800"/>
            </a:pPr>
            <a:r>
              <a:rPr sz="4000" baseline="31200" dirty="0">
                <a:solidFill>
                  <a:srgbClr val="232323"/>
                </a:solidFill>
                <a:latin typeface="SharpSansNo1-Book"/>
                <a:ea typeface="Arial"/>
                <a:cs typeface="SharpSansNo1-Book"/>
                <a:sym typeface="Arial"/>
              </a:rPr>
              <a:t>- Domain Expertise</a:t>
            </a:r>
          </a:p>
        </p:txBody>
      </p:sp>
      <p:sp>
        <p:nvSpPr>
          <p:cNvPr id="340" name="Shape 340"/>
          <p:cNvSpPr/>
          <p:nvPr/>
        </p:nvSpPr>
        <p:spPr>
          <a:xfrm>
            <a:off x="1270000" y="3609874"/>
            <a:ext cx="9084248" cy="615551"/>
          </a:xfrm>
          <a:prstGeom prst="rect">
            <a:avLst/>
          </a:prstGeom>
          <a:ln w="12700">
            <a:miter lim="400000"/>
          </a:ln>
          <a:extLst>
            <a:ext uri="{C572A759-6A51-4108-AA02-DFA0A04FC94B}">
              <ma14:wrappingTextBoxFlag xmlns:ma14="http://schemas.microsoft.com/office/mac/drawingml/2011/main" xmlns="" val="1"/>
            </a:ext>
          </a:extLst>
        </p:spPr>
        <p:txBody>
          <a:bodyPr lIns="121919" tIns="121919" rIns="121919" bIns="121919">
            <a:spAutoFit/>
          </a:bodyPr>
          <a:lstStyle>
            <a:lvl1pPr algn="l" defTabSz="914400">
              <a:lnSpc>
                <a:spcPct val="50000"/>
              </a:lnSpc>
              <a:defRPr sz="7200" baseline="31111">
                <a:latin typeface="SharpSansNo1-Extrabold"/>
                <a:ea typeface="SharpSansNo1-Extrabold"/>
                <a:cs typeface="SharpSansNo1-Extrabold"/>
                <a:sym typeface="SharpSansNo1-Extrabold"/>
              </a:defRPr>
            </a:lvl1pPr>
          </a:lstStyle>
          <a:p>
            <a:pPr lvl="0">
              <a:defRPr sz="1800" baseline="0"/>
            </a:pPr>
            <a:r>
              <a:rPr sz="7200" baseline="31111" dirty="0" smtClean="0"/>
              <a:t>LEVEL </a:t>
            </a:r>
            <a:r>
              <a:rPr sz="7200" baseline="31111" dirty="0"/>
              <a:t>4 </a:t>
            </a:r>
            <a:r>
              <a:rPr lang="fi-FI" sz="7200" baseline="31111" dirty="0" smtClean="0"/>
              <a:t>EXAMPLE </a:t>
            </a:r>
            <a:r>
              <a:rPr sz="7200" baseline="31111" dirty="0" smtClean="0"/>
              <a:t>ROLES</a:t>
            </a:r>
            <a:endParaRPr sz="7200" baseline="31111" dirty="0"/>
          </a:p>
        </p:txBody>
      </p:sp>
      <p:sp>
        <p:nvSpPr>
          <p:cNvPr id="341" name="Shape 341"/>
          <p:cNvSpPr/>
          <p:nvPr/>
        </p:nvSpPr>
        <p:spPr>
          <a:xfrm>
            <a:off x="1405466" y="4876800"/>
            <a:ext cx="1987279" cy="0"/>
          </a:xfrm>
          <a:prstGeom prst="line">
            <a:avLst/>
          </a:prstGeom>
          <a:ln w="101600">
            <a:solidFill/>
            <a:miter lim="400000"/>
          </a:ln>
        </p:spPr>
        <p:txBody>
          <a:bodyPr lIns="0" tIns="0" rIns="0" bIns="0" anchor="ctr"/>
          <a:lstStyle/>
          <a:p>
            <a:pPr lvl="0">
              <a:defRPr sz="3200"/>
            </a:pPr>
            <a:endParaRP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AutoShape 1"/>
          <p:cNvSpPr>
            <a:spLocks/>
          </p:cNvSpPr>
          <p:nvPr/>
        </p:nvSpPr>
        <p:spPr bwMode="auto">
          <a:xfrm>
            <a:off x="10313988" y="2230438"/>
            <a:ext cx="9525000" cy="9525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79999"/>
            </a:srgbClr>
          </a:solidFill>
          <a:ln w="63500" cap="rnd" cmpd="sng">
            <a:solidFill>
              <a:srgbClr val="A6AAA9">
                <a:alpha val="79999"/>
              </a:srgbClr>
            </a:solidFill>
            <a:prstDash val="sysDot"/>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3200" kern="1200" smtClean="0">
              <a:solidFill>
                <a:srgbClr val="FFFFFF"/>
              </a:solidFill>
              <a:latin typeface="Helvetica Light" charset="0"/>
              <a:ea typeface="ＭＳ Ｐゴシック" charset="0"/>
              <a:cs typeface="Helvetica Light" charset="0"/>
              <a:sym typeface="Helvetica Light" charset="0"/>
            </a:endParaRPr>
          </a:p>
        </p:txBody>
      </p:sp>
      <p:sp>
        <p:nvSpPr>
          <p:cNvPr id="16386" name="Rectangle 2"/>
          <p:cNvSpPr>
            <a:spLocks/>
          </p:cNvSpPr>
          <p:nvPr/>
        </p:nvSpPr>
        <p:spPr bwMode="auto">
          <a:xfrm>
            <a:off x="1270000" y="2686054"/>
            <a:ext cx="7615238" cy="8910129"/>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marL="207963" indent="-120650" algn="l" defTabSz="457200" rtl="0" fontAlgn="base" hangingPunct="0">
              <a:spcBef>
                <a:spcPct val="0"/>
              </a:spcBef>
              <a:spcAft>
                <a:spcPct val="0"/>
              </a:spcAft>
            </a:pPr>
            <a:r>
              <a:rPr lang="en-US" sz="3500" kern="1200" dirty="0" smtClean="0">
                <a:solidFill>
                  <a:srgbClr val="00882B"/>
                </a:solidFill>
                <a:latin typeface="SharpSansNo1-Extrabold" charset="0"/>
                <a:ea typeface="ＭＳ Ｐゴシック" charset="0"/>
                <a:cs typeface="SharpSansNo1-Extrabold" charset="0"/>
                <a:sym typeface="SharpSansNo1-Extrabold" charset="0"/>
              </a:rPr>
              <a:t>LEVEL 4: </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DESIGN DIRECTOR/TECHNOLOGY </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DIRECTOR/CONSULTING </a:t>
            </a:r>
          </a:p>
          <a:p>
            <a:pPr marL="207963" indent="-120650" algn="l" defTabSz="457200" rtl="0" fontAlgn="base" hangingPunct="0">
              <a:spcBef>
                <a:spcPct val="0"/>
              </a:spcBef>
              <a:spcAft>
                <a:spcPct val="0"/>
              </a:spcAft>
            </a:pPr>
            <a:r>
              <a:rPr lang="en-US" sz="3500" kern="1200" dirty="0" smtClean="0">
                <a:solidFill>
                  <a:srgbClr val="000000"/>
                </a:solidFill>
                <a:latin typeface="SharpSansNo1-Extrabold" charset="0"/>
                <a:ea typeface="ＭＳ Ｐゴシック" charset="0"/>
                <a:cs typeface="SharpSansNo1-Extrabold" charset="0"/>
                <a:sym typeface="SharpSansNo1-Extrabold" charset="0"/>
              </a:rPr>
              <a:t>DIRECTOR </a:t>
            </a:r>
            <a:r>
              <a:rPr lang="en-US" sz="3500" kern="1200" dirty="0" smtClean="0">
                <a:solidFill>
                  <a:srgbClr val="000000"/>
                </a:solidFill>
                <a:latin typeface="SharpSansNo1-Medium"/>
                <a:ea typeface="ＭＳ Ｐゴシック" charset="0"/>
                <a:cs typeface="SharpSansNo1-Medium"/>
                <a:sym typeface="SharpSansNo1-Extrabold" charset="0"/>
              </a:rPr>
              <a:t>(aka Tribe Chief)</a:t>
            </a: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r>
              <a:rPr lang="en-US" sz="2300" kern="1200" dirty="0" err="1" smtClean="0">
                <a:solidFill>
                  <a:srgbClr val="000000"/>
                </a:solidFill>
                <a:latin typeface="SharpSansNo1-Extrabold" charset="0"/>
                <a:ea typeface="ＭＳ Ｐゴシック" charset="0"/>
                <a:cs typeface="SharpSansNo1-Extrabold" charset="0"/>
                <a:sym typeface="SharpSansNo1-Extrabold" charset="0"/>
              </a:rPr>
              <a:t>Invoiceable</a:t>
            </a:r>
            <a:r>
              <a:rPr lang="en-US" sz="2300" kern="1200" dirty="0" smtClean="0">
                <a:solidFill>
                  <a:srgbClr val="000000"/>
                </a:solidFill>
                <a:latin typeface="SharpSansNo1-Extrabold" charset="0"/>
                <a:ea typeface="ＭＳ Ｐゴシック" charset="0"/>
                <a:cs typeface="SharpSansNo1-Extrabold" charset="0"/>
                <a:sym typeface="SharpSansNo1-Extrabold" charset="0"/>
              </a:rPr>
              <a:t> work 50%*</a:t>
            </a:r>
          </a:p>
          <a:p>
            <a:pPr marL="207963" indent="-120650" algn="l" defTabSz="457200" rtl="0" fontAlgn="base" hangingPunct="0">
              <a:spcBef>
                <a:spcPct val="0"/>
              </a:spcBef>
              <a:spcAft>
                <a:spcPct val="0"/>
              </a:spcAft>
            </a:pPr>
            <a:endParaRPr lang="en-US" sz="2300" kern="1200" dirty="0" smtClean="0">
              <a:solidFill>
                <a:srgbClr val="000000"/>
              </a:solidFill>
              <a:latin typeface="Sharp Sans No1" charset="0"/>
              <a:ea typeface="ＭＳ Ｐゴシック" charset="0"/>
              <a:cs typeface="Sharp Sans No1" charset="0"/>
              <a:sym typeface="Sharp Sans No1" charset="0"/>
            </a:endParaRP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Seen as trusted advisor to clients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Steer and oversee multiple projects</a:t>
            </a:r>
          </a:p>
          <a:p>
            <a:pPr marL="430213" indent="-342900" algn="l" defTabSz="457200" rtl="0" fontAlgn="base" hangingPunct="0">
              <a:spcBef>
                <a:spcPct val="0"/>
              </a:spcBef>
              <a:spcAft>
                <a:spcPct val="0"/>
              </a:spcAft>
              <a:buFont typeface="Arial"/>
              <a:buChar char="•"/>
            </a:pPr>
            <a:r>
              <a:rPr lang="en-US" sz="2300" kern="1200" dirty="0" smtClean="0">
                <a:solidFill>
                  <a:srgbClr val="000000"/>
                </a:solidFill>
                <a:latin typeface="SharpSansNo1-Medium"/>
                <a:ea typeface="ＭＳ Ｐゴシック" charset="0"/>
                <a:cs typeface="SharpSansNo1-Medium"/>
                <a:sym typeface="Sharp Sans No1" charset="0"/>
              </a:rPr>
              <a:t>Maintains and develops relationships with clients and manages expectations</a:t>
            </a:r>
          </a:p>
          <a:p>
            <a:pPr marL="207963" indent="-120650" algn="l" defTabSz="457200" rtl="0" fontAlgn="base" hangingPunct="0">
              <a:spcBef>
                <a:spcPct val="0"/>
              </a:spcBef>
              <a:spcAft>
                <a:spcPct val="0"/>
              </a:spcAft>
            </a:pPr>
            <a:endParaRPr lang="en-US" sz="2300" kern="1200" dirty="0" smtClean="0">
              <a:solidFill>
                <a:srgbClr val="000000"/>
              </a:solidFill>
              <a:latin typeface="SharpSansNo1-Extrabold" charset="0"/>
              <a:ea typeface="ＭＳ Ｐゴシック" charset="0"/>
              <a:cs typeface="SharpSansNo1-Extrabold" charset="0"/>
              <a:sym typeface="SharpSansNo1-Extrabold" charset="0"/>
            </a:endParaRPr>
          </a:p>
          <a:p>
            <a:pPr marL="207963" indent="-120650" algn="l" defTabSz="457200" rtl="0" fontAlgn="base" hangingPunct="0">
              <a:spcBef>
                <a:spcPct val="0"/>
              </a:spcBef>
              <a:spcAft>
                <a:spcPct val="0"/>
              </a:spcAft>
            </a:pPr>
            <a:r>
              <a:rPr lang="en-US" sz="2300" kern="1200" dirty="0" smtClean="0">
                <a:solidFill>
                  <a:srgbClr val="000000"/>
                </a:solidFill>
                <a:latin typeface="SharpSansNo1-Extrabold" charset="0"/>
                <a:ea typeface="ＭＳ Ｐゴシック" charset="0"/>
                <a:cs typeface="SharpSansNo1-Extrabold" charset="0"/>
                <a:sym typeface="SharpSansNo1-Extrabold" charset="0"/>
              </a:rPr>
              <a:t>Tribe leadership and new business 50%</a:t>
            </a:r>
          </a:p>
          <a:p>
            <a:pPr marL="207963" indent="-120650" algn="l" defTabSz="457200" rtl="0" fontAlgn="base" hangingPunct="0">
              <a:spcBef>
                <a:spcPct val="0"/>
              </a:spcBef>
              <a:spcAft>
                <a:spcPct val="0"/>
              </a:spcAft>
            </a:pPr>
            <a:endParaRPr lang="en-US" sz="2300" kern="1200" dirty="0" smtClean="0">
              <a:solidFill>
                <a:schemeClr val="tx1"/>
              </a:solidFill>
              <a:latin typeface="SharpSansNo1-Extrabold" charset="0"/>
              <a:ea typeface="ＭＳ Ｐゴシック" charset="0"/>
              <a:cs typeface="SharpSansNo1-Extrabold" charset="0"/>
              <a:sym typeface="SharpSansNo1-Extrabold"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Tribe </a:t>
            </a:r>
            <a:r>
              <a:rPr lang="en-US" sz="2300" kern="1200" dirty="0">
                <a:solidFill>
                  <a:schemeClr val="tx1"/>
                </a:solidFill>
                <a:latin typeface="SharpSansNo1-Medium"/>
                <a:ea typeface="ＭＳ Ｐゴシック" charset="0"/>
                <a:cs typeface="SharpSansNo1-Medium"/>
                <a:sym typeface="Sharp Sans No1" charset="0"/>
              </a:rPr>
              <a:t>business </a:t>
            </a:r>
            <a:r>
              <a:rPr lang="en-US" sz="2300" kern="1200" dirty="0" smtClean="0">
                <a:solidFill>
                  <a:schemeClr val="tx1"/>
                </a:solidFill>
                <a:latin typeface="SharpSansNo1-Medium"/>
                <a:ea typeface="ＭＳ Ｐゴシック" charset="0"/>
                <a:cs typeface="SharpSansNo1-Medium"/>
                <a:sym typeface="Sharp Sans No1" charset="0"/>
              </a:rPr>
              <a:t>profitability</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People </a:t>
            </a:r>
            <a:r>
              <a:rPr lang="en-US" sz="2300" kern="1200" dirty="0">
                <a:solidFill>
                  <a:schemeClr val="tx1"/>
                </a:solidFill>
                <a:latin typeface="SharpSansNo1-Medium"/>
                <a:ea typeface="ＭＳ Ｐゴシック" charset="0"/>
                <a:cs typeface="SharpSansNo1-Medium"/>
                <a:sym typeface="Sharp Sans No1" charset="0"/>
              </a:rPr>
              <a:t>leadership (communication, cohesion, career development</a:t>
            </a:r>
            <a:r>
              <a:rPr lang="en-US" sz="2300" kern="1200" dirty="0" smtClean="0">
                <a:solidFill>
                  <a:schemeClr val="tx1"/>
                </a:solidFill>
                <a:latin typeface="SharpSansNo1-Medium"/>
                <a:ea typeface="ＭＳ Ｐゴシック" charset="0"/>
                <a:cs typeface="SharpSansNo1-Medium"/>
                <a:sym typeface="Sharp Sans No1" charset="0"/>
              </a:rPr>
              <a:t>)</a:t>
            </a:r>
            <a:endParaRPr lang="en-US" sz="2300" kern="1200" dirty="0" smtClean="0">
              <a:solidFill>
                <a:schemeClr val="tx1"/>
              </a:solidFill>
              <a:latin typeface="SharpSansNo1-Extrabold" charset="0"/>
              <a:ea typeface="ＭＳ Ｐゴシック" charset="0"/>
              <a:cs typeface="SharpSansNo1-Extrabold" charset="0"/>
              <a:sym typeface="SharpSansNo1-Extrabold"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Recruitment</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Driving </a:t>
            </a:r>
            <a:r>
              <a:rPr lang="en-US" sz="2300" kern="1200" dirty="0">
                <a:solidFill>
                  <a:schemeClr val="tx1"/>
                </a:solidFill>
                <a:latin typeface="SharpSansNo1-Medium"/>
                <a:ea typeface="ＭＳ Ｐゴシック" charset="0"/>
                <a:cs typeface="SharpSansNo1-Medium"/>
                <a:sym typeface="Sharp Sans No1" charset="0"/>
              </a:rPr>
              <a:t>new business and  proposal creation </a:t>
            </a:r>
            <a:endParaRPr lang="en-US" sz="2300" kern="1200" dirty="0" smtClean="0">
              <a:solidFill>
                <a:schemeClr val="tx1"/>
              </a:solidFill>
              <a:latin typeface="SharpSansNo1-Medium"/>
              <a:ea typeface="ＭＳ Ｐゴシック" charset="0"/>
              <a:cs typeface="SharpSansNo1-Medium"/>
              <a:sym typeface="Sharp Sans No1" charset="0"/>
            </a:endParaRP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Contribution </a:t>
            </a:r>
            <a:r>
              <a:rPr lang="en-US" sz="2300" kern="1200" dirty="0">
                <a:solidFill>
                  <a:schemeClr val="tx1"/>
                </a:solidFill>
                <a:latin typeface="SharpSansNo1-Medium"/>
                <a:ea typeface="ＭＳ Ｐゴシック" charset="0"/>
                <a:cs typeface="SharpSansNo1-Medium"/>
                <a:sym typeface="Sharp Sans No1" charset="0"/>
              </a:rPr>
              <a:t>to Futurice strategy and </a:t>
            </a:r>
            <a:r>
              <a:rPr lang="en-US" sz="2300" kern="1200" dirty="0" smtClean="0">
                <a:solidFill>
                  <a:schemeClr val="tx1"/>
                </a:solidFill>
                <a:latin typeface="SharpSansNo1-Medium"/>
                <a:ea typeface="ＭＳ Ｐゴシック" charset="0"/>
                <a:cs typeface="SharpSansNo1-Medium"/>
                <a:sym typeface="Sharp Sans No1" charset="0"/>
              </a:rPr>
              <a:t>offering</a:t>
            </a:r>
          </a:p>
          <a:p>
            <a:pPr marL="430213" indent="-342900" algn="l" defTabSz="457200" rtl="0" fontAlgn="base" hangingPunct="0">
              <a:spcBef>
                <a:spcPct val="0"/>
              </a:spcBef>
              <a:spcAft>
                <a:spcPct val="0"/>
              </a:spcAft>
              <a:buFont typeface="Arial"/>
              <a:buChar char="•"/>
            </a:pPr>
            <a:r>
              <a:rPr lang="en-US" sz="2300" kern="1200" dirty="0" smtClean="0">
                <a:solidFill>
                  <a:schemeClr val="tx1"/>
                </a:solidFill>
                <a:latin typeface="SharpSansNo1-Medium"/>
                <a:ea typeface="ＭＳ Ｐゴシック" charset="0"/>
                <a:cs typeface="SharpSansNo1-Medium"/>
                <a:sym typeface="Sharp Sans No1" charset="0"/>
              </a:rPr>
              <a:t>Active </a:t>
            </a:r>
            <a:r>
              <a:rPr lang="en-US" sz="2300" kern="1200" dirty="0">
                <a:solidFill>
                  <a:schemeClr val="tx1"/>
                </a:solidFill>
                <a:latin typeface="SharpSansNo1-Medium"/>
                <a:ea typeface="ＭＳ Ｐゴシック" charset="0"/>
                <a:cs typeface="SharpSansNo1-Medium"/>
                <a:sym typeface="Sharp Sans No1" charset="0"/>
              </a:rPr>
              <a:t>global role in some </a:t>
            </a:r>
            <a:r>
              <a:rPr lang="en-US" sz="2300" kern="1200" dirty="0" smtClean="0">
                <a:solidFill>
                  <a:schemeClr val="tx1"/>
                </a:solidFill>
                <a:latin typeface="SharpSansNo1-Medium"/>
                <a:ea typeface="ＭＳ Ｐゴシック" charset="0"/>
                <a:cs typeface="SharpSansNo1-Medium"/>
                <a:sym typeface="Sharp Sans No1" charset="0"/>
              </a:rPr>
              <a:t>areas</a:t>
            </a:r>
            <a:endParaRPr lang="en-US" sz="1600" kern="1200" dirty="0">
              <a:solidFill>
                <a:schemeClr val="tx1"/>
              </a:solidFill>
              <a:latin typeface="Cambria" charset="0"/>
              <a:ea typeface="ＭＳ Ｐゴシック" charset="0"/>
              <a:cs typeface="Cambria" charset="0"/>
              <a:sym typeface="Cambria" charset="0"/>
            </a:endParaRPr>
          </a:p>
          <a:p>
            <a:pPr marL="207963" indent="-120650"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a:p>
            <a:pPr marL="207963" indent="-120650" algn="l" defTabSz="457200" rtl="0" fontAlgn="base" hangingPunct="0">
              <a:spcBef>
                <a:spcPct val="0"/>
              </a:spcBef>
              <a:spcAft>
                <a:spcPct val="0"/>
              </a:spcAft>
            </a:pPr>
            <a:endParaRPr lang="en-US" sz="1600" kern="1200" dirty="0" smtClean="0">
              <a:solidFill>
                <a:srgbClr val="000000"/>
              </a:solidFill>
              <a:latin typeface="Cambria" charset="0"/>
              <a:ea typeface="ＭＳ Ｐゴシック" charset="0"/>
              <a:cs typeface="Cambria" charset="0"/>
              <a:sym typeface="Cambria" charset="0"/>
            </a:endParaRPr>
          </a:p>
        </p:txBody>
      </p:sp>
      <p:sp>
        <p:nvSpPr>
          <p:cNvPr id="16387" name="Rectangle 3"/>
          <p:cNvSpPr>
            <a:spLocks/>
          </p:cNvSpPr>
          <p:nvPr/>
        </p:nvSpPr>
        <p:spPr bwMode="auto">
          <a:xfrm>
            <a:off x="1270000" y="1398588"/>
            <a:ext cx="12911138" cy="1158875"/>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121919" tIns="121919" rIns="121919" bIns="121919">
            <a:spAutoFit/>
          </a:bodyPr>
          <a:lstStyle/>
          <a:p>
            <a:pPr algn="l" defTabSz="914400" rtl="0" fontAlgn="base" hangingPunct="0">
              <a:lnSpc>
                <a:spcPct val="50000"/>
              </a:lnSpc>
              <a:spcBef>
                <a:spcPct val="0"/>
              </a:spcBef>
              <a:spcAft>
                <a:spcPct val="0"/>
              </a:spcAft>
            </a:pPr>
            <a:r>
              <a:rPr lang="en-US" sz="7200" kern="1200" baseline="31000" smtClean="0">
                <a:solidFill>
                  <a:srgbClr val="000000"/>
                </a:solidFill>
                <a:latin typeface="SharpSansNo1-Extrabold" charset="0"/>
                <a:ea typeface="ＭＳ Ｐゴシック" charset="0"/>
                <a:cs typeface="SharpSansNo1-Extrabold" charset="0"/>
                <a:sym typeface="SharpSansNo1-Extrabold" charset="0"/>
              </a:rPr>
              <a:t>ROLE DESCRIPTIONS WITHIN TRIBE (example</a:t>
            </a:r>
            <a:r>
              <a:rPr lang="en-US" sz="7200" kern="1200" baseline="31000" smtClean="0">
                <a:solidFill>
                  <a:srgbClr val="000000"/>
                </a:solidFill>
                <a:latin typeface="SharpSansNo1-Semibold" charset="0"/>
                <a:ea typeface="ＭＳ Ｐゴシック" charset="0"/>
                <a:cs typeface="SharpSansNo1-Semibold" charset="0"/>
                <a:sym typeface="SharpSansNo1-Semibold" charset="0"/>
              </a:rPr>
              <a:t>)</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6388" name="AutoShape 4"/>
          <p:cNvSpPr>
            <a:spLocks/>
          </p:cNvSpPr>
          <p:nvPr/>
        </p:nvSpPr>
        <p:spPr bwMode="auto">
          <a:xfrm>
            <a:off x="14282738" y="1501775"/>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a:t>
            </a:r>
          </a:p>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DIRECTOR</a:t>
            </a:r>
            <a:endParaRPr lang="en-US" sz="1800" kern="1200" smtClean="0">
              <a:solidFill>
                <a:srgbClr val="000000"/>
              </a:solidFill>
              <a:latin typeface="Helvetica Light" charset="0"/>
              <a:ea typeface="ＭＳ Ｐゴシック" charset="0"/>
              <a:cs typeface="Helvetica Light" charset="0"/>
              <a:sym typeface="Helvetica Light" charset="0"/>
            </a:endParaRPr>
          </a:p>
        </p:txBody>
      </p:sp>
      <p:sp>
        <p:nvSpPr>
          <p:cNvPr id="16389" name="AutoShape 5"/>
          <p:cNvSpPr>
            <a:spLocks/>
          </p:cNvSpPr>
          <p:nvPr/>
        </p:nvSpPr>
        <p:spPr bwMode="auto">
          <a:xfrm>
            <a:off x="9593263" y="619918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TECHNICAL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sp>
        <p:nvSpPr>
          <p:cNvPr id="16390" name="AutoShape 6"/>
          <p:cNvSpPr>
            <a:spLocks/>
          </p:cNvSpPr>
          <p:nvPr/>
        </p:nvSpPr>
        <p:spPr bwMode="auto">
          <a:xfrm>
            <a:off x="14282738" y="10904538"/>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BUSINESS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391" name="Group 7"/>
          <p:cNvGrpSpPr>
            <a:grpSpLocks/>
          </p:cNvGrpSpPr>
          <p:nvPr/>
        </p:nvGrpSpPr>
        <p:grpSpPr bwMode="auto">
          <a:xfrm>
            <a:off x="11507788" y="3222625"/>
            <a:ext cx="7432675" cy="7124700"/>
            <a:chOff x="0" y="0"/>
            <a:chExt cx="7432860" cy="7124220"/>
          </a:xfrm>
        </p:grpSpPr>
        <p:sp>
          <p:nvSpPr>
            <p:cNvPr id="16392" name="AutoShape 8"/>
            <p:cNvSpPr>
              <a:spLocks/>
            </p:cNvSpPr>
            <p:nvPr/>
          </p:nvSpPr>
          <p:spPr bwMode="auto">
            <a:xfrm>
              <a:off x="2047496" y="326583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3" name="AutoShape 9"/>
            <p:cNvSpPr>
              <a:spLocks/>
            </p:cNvSpPr>
            <p:nvPr/>
          </p:nvSpPr>
          <p:spPr bwMode="auto">
            <a:xfrm>
              <a:off x="652974"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4" name="AutoShape 10"/>
            <p:cNvSpPr>
              <a:spLocks/>
            </p:cNvSpPr>
            <p:nvPr/>
          </p:nvSpPr>
          <p:spPr bwMode="auto">
            <a:xfrm>
              <a:off x="971734" y="5859621"/>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5" name="AutoShape 11"/>
            <p:cNvSpPr>
              <a:spLocks/>
            </p:cNvSpPr>
            <p:nvPr/>
          </p:nvSpPr>
          <p:spPr bwMode="auto">
            <a:xfrm>
              <a:off x="0" y="2979605"/>
              <a:ext cx="952500"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6" name="AutoShape 12"/>
            <p:cNvSpPr>
              <a:spLocks/>
            </p:cNvSpPr>
            <p:nvPr/>
          </p:nvSpPr>
          <p:spPr bwMode="auto">
            <a:xfrm>
              <a:off x="1663700" y="171639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7" name="AutoShape 13"/>
            <p:cNvSpPr>
              <a:spLocks/>
            </p:cNvSpPr>
            <p:nvPr/>
          </p:nvSpPr>
          <p:spPr bwMode="auto">
            <a:xfrm>
              <a:off x="1827322" y="7855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8" name="AutoShape 14"/>
            <p:cNvSpPr>
              <a:spLocks/>
            </p:cNvSpPr>
            <p:nvPr/>
          </p:nvSpPr>
          <p:spPr bwMode="auto">
            <a:xfrm>
              <a:off x="3695988" y="38603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399" name="AutoShape 15"/>
            <p:cNvSpPr>
              <a:spLocks/>
            </p:cNvSpPr>
            <p:nvPr/>
          </p:nvSpPr>
          <p:spPr bwMode="auto">
            <a:xfrm>
              <a:off x="3072427" y="61717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0" name="AutoShape 16"/>
            <p:cNvSpPr>
              <a:spLocks/>
            </p:cNvSpPr>
            <p:nvPr/>
          </p:nvSpPr>
          <p:spPr bwMode="auto">
            <a:xfrm>
              <a:off x="4753215" y="0"/>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1" name="AutoShape 17"/>
            <p:cNvSpPr>
              <a:spLocks/>
            </p:cNvSpPr>
            <p:nvPr/>
          </p:nvSpPr>
          <p:spPr bwMode="auto">
            <a:xfrm>
              <a:off x="3416096" y="7220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2" name="AutoShape 18"/>
            <p:cNvSpPr>
              <a:spLocks/>
            </p:cNvSpPr>
            <p:nvPr/>
          </p:nvSpPr>
          <p:spPr bwMode="auto">
            <a:xfrm>
              <a:off x="3021119" y="1991043"/>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3" name="AutoShape 19"/>
            <p:cNvSpPr>
              <a:spLocks/>
            </p:cNvSpPr>
            <p:nvPr/>
          </p:nvSpPr>
          <p:spPr bwMode="auto">
            <a:xfrm>
              <a:off x="6256337" y="1497619"/>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4" name="AutoShape 20"/>
            <p:cNvSpPr>
              <a:spLocks/>
            </p:cNvSpPr>
            <p:nvPr/>
          </p:nvSpPr>
          <p:spPr bwMode="auto">
            <a:xfrm>
              <a:off x="5322493" y="4159727"/>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5" name="AutoShape 21"/>
            <p:cNvSpPr>
              <a:spLocks/>
            </p:cNvSpPr>
            <p:nvPr/>
          </p:nvSpPr>
          <p:spPr bwMode="auto">
            <a:xfrm>
              <a:off x="6480359" y="4862088"/>
              <a:ext cx="952501" cy="9525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grpSp>
      <p:sp>
        <p:nvSpPr>
          <p:cNvPr id="16406" name="AutoShape 22"/>
          <p:cNvSpPr>
            <a:spLocks/>
          </p:cNvSpPr>
          <p:nvPr/>
        </p:nvSpPr>
        <p:spPr bwMode="auto">
          <a:xfrm>
            <a:off x="15559088" y="8391525"/>
            <a:ext cx="952500" cy="952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DCDEE0"/>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spcBef>
                <a:spcPct val="0"/>
              </a:spcBef>
              <a:spcAft>
                <a:spcPct val="0"/>
              </a:spcAft>
            </a:pPr>
            <a:endParaRPr lang="en-US" sz="2800" b="1" kern="1200" smtClean="0">
              <a:solidFill>
                <a:srgbClr val="000000"/>
              </a:solidFill>
              <a:latin typeface="Sharp Sans No1" charset="0"/>
              <a:ea typeface="ＭＳ Ｐゴシック" charset="0"/>
              <a:cs typeface="Sharp Sans No1" charset="0"/>
              <a:sym typeface="Sharp Sans No1" charset="0"/>
            </a:endParaRPr>
          </a:p>
        </p:txBody>
      </p:sp>
      <p:sp>
        <p:nvSpPr>
          <p:cNvPr id="16407" name="AutoShape 23"/>
          <p:cNvSpPr>
            <a:spLocks/>
          </p:cNvSpPr>
          <p:nvPr/>
        </p:nvSpPr>
        <p:spPr bwMode="auto">
          <a:xfrm>
            <a:off x="18986500" y="6203950"/>
            <a:ext cx="1587500" cy="15875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14300" cap="flat" cmpd="sng">
            <a:solidFill>
              <a:srgbClr val="A6AAA9"/>
            </a:solidFill>
            <a:prstDash val="solid"/>
            <a:miter lim="0"/>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A6AAA9"/>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nvGrpSpPr>
          <p:cNvPr id="16408" name="Group 24"/>
          <p:cNvGrpSpPr>
            <a:grpSpLocks/>
          </p:cNvGrpSpPr>
          <p:nvPr/>
        </p:nvGrpSpPr>
        <p:grpSpPr bwMode="auto">
          <a:xfrm>
            <a:off x="19005550" y="6221413"/>
            <a:ext cx="1550988" cy="1550987"/>
            <a:chOff x="0" y="0"/>
            <a:chExt cx="1549676" cy="1549677"/>
          </a:xfrm>
        </p:grpSpPr>
        <p:graphicFrame>
          <p:nvGraphicFramePr>
            <p:cNvPr id="16409" name="Object 25"/>
            <p:cNvGraphicFramePr>
              <a:graphicFrameLocks noChangeAspect="1"/>
            </p:cNvGraphicFramePr>
            <p:nvPr/>
          </p:nvGraphicFramePr>
          <p:xfrm>
            <a:off x="0" y="0"/>
            <a:ext cx="1549676" cy="1549676"/>
          </p:xfrm>
          <a:graphic>
            <a:graphicData uri="http://schemas.openxmlformats.org/presentationml/2006/ole">
              <mc:AlternateContent xmlns:mc="http://schemas.openxmlformats.org/markup-compatibility/2006">
                <mc:Choice xmlns:v="urn:schemas-microsoft-com:vml" Requires="v">
                  <p:oleObj spid="_x0000_s32091" name="Chart" r:id="rId4" imgW="0" imgH="0" progId="MSGraph.Chart.8">
                    <p:embed/>
                  </p:oleObj>
                </mc:Choice>
                <mc:Fallback>
                  <p:oleObj name="Chart" r:id="rId4" imgW="0" imgH="0" progId="MSGraph.Chart.8">
                    <p:embed/>
                    <p:pic>
                      <p:nvPicPr>
                        <p:cNvPr id="0" nam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49676" cy="1549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10" name="AutoShape 26"/>
            <p:cNvSpPr>
              <a:spLocks/>
            </p:cNvSpPr>
            <p:nvPr/>
          </p:nvSpPr>
          <p:spPr bwMode="auto">
            <a:xfrm>
              <a:off x="0" y="0"/>
              <a:ext cx="1549676" cy="15496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11" name="Group 27"/>
          <p:cNvGrpSpPr>
            <a:grpSpLocks/>
          </p:cNvGrpSpPr>
          <p:nvPr/>
        </p:nvGrpSpPr>
        <p:grpSpPr bwMode="auto">
          <a:xfrm>
            <a:off x="9612313" y="6210300"/>
            <a:ext cx="1549400" cy="1549400"/>
            <a:chOff x="0" y="0"/>
            <a:chExt cx="1549676" cy="1549677"/>
          </a:xfrm>
        </p:grpSpPr>
        <p:graphicFrame>
          <p:nvGraphicFramePr>
            <p:cNvPr id="16412" name="Object 28"/>
            <p:cNvGraphicFramePr>
              <a:graphicFrameLocks noChangeAspect="1"/>
            </p:cNvGraphicFramePr>
            <p:nvPr/>
          </p:nvGraphicFramePr>
          <p:xfrm>
            <a:off x="0" y="0"/>
            <a:ext cx="1549676" cy="1549676"/>
          </p:xfrm>
          <a:graphic>
            <a:graphicData uri="http://schemas.openxmlformats.org/presentationml/2006/ole">
              <mc:AlternateContent xmlns:mc="http://schemas.openxmlformats.org/markup-compatibility/2006">
                <mc:Choice xmlns:v="urn:schemas-microsoft-com:vml" Requires="v">
                  <p:oleObj spid="_x0000_s32092" name="Chart" r:id="rId6" imgW="0" imgH="0" progId="MSGraph.Chart.8">
                    <p:embed/>
                  </p:oleObj>
                </mc:Choice>
                <mc:Fallback>
                  <p:oleObj name="Chart" r:id="rId6" imgW="0" imgH="0" progId="MSGraph.Chart.8">
                    <p:embed/>
                    <p:pic>
                      <p:nvPicPr>
                        <p:cNvPr id="0" nam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49676" cy="1549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13" name="AutoShape 29"/>
            <p:cNvSpPr>
              <a:spLocks/>
            </p:cNvSpPr>
            <p:nvPr/>
          </p:nvSpPr>
          <p:spPr bwMode="auto">
            <a:xfrm>
              <a:off x="0" y="0"/>
              <a:ext cx="1549676" cy="15496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TECHNOLOGY DIRECTOR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14" name="Group 30"/>
          <p:cNvGrpSpPr>
            <a:grpSpLocks/>
          </p:cNvGrpSpPr>
          <p:nvPr/>
        </p:nvGrpSpPr>
        <p:grpSpPr bwMode="auto">
          <a:xfrm>
            <a:off x="14301788" y="1520825"/>
            <a:ext cx="1549400" cy="1549400"/>
            <a:chOff x="0" y="0"/>
            <a:chExt cx="1549676" cy="1549677"/>
          </a:xfrm>
        </p:grpSpPr>
        <p:graphicFrame>
          <p:nvGraphicFramePr>
            <p:cNvPr id="16415" name="Object 31"/>
            <p:cNvGraphicFramePr>
              <a:graphicFrameLocks noChangeAspect="1"/>
            </p:cNvGraphicFramePr>
            <p:nvPr/>
          </p:nvGraphicFramePr>
          <p:xfrm>
            <a:off x="0" y="0"/>
            <a:ext cx="1549676" cy="1549676"/>
          </p:xfrm>
          <a:graphic>
            <a:graphicData uri="http://schemas.openxmlformats.org/presentationml/2006/ole">
              <mc:AlternateContent xmlns:mc="http://schemas.openxmlformats.org/markup-compatibility/2006">
                <mc:Choice xmlns:v="urn:schemas-microsoft-com:vml" Requires="v">
                  <p:oleObj spid="_x0000_s32093" name="Chart" r:id="rId7" imgW="0" imgH="0" progId="MSGraph.Chart.8">
                    <p:embed/>
                  </p:oleObj>
                </mc:Choice>
                <mc:Fallback>
                  <p:oleObj name="Chart" r:id="rId7" imgW="0" imgH="0" progId="MSGraph.Chart.8">
                    <p:embed/>
                    <p:pic>
                      <p:nvPicPr>
                        <p:cNvPr id="0" nam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49676" cy="1549676"/>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16" name="AutoShape 32"/>
            <p:cNvSpPr>
              <a:spLocks/>
            </p:cNvSpPr>
            <p:nvPr/>
          </p:nvSpPr>
          <p:spPr bwMode="auto">
            <a:xfrm>
              <a:off x="0" y="0"/>
              <a:ext cx="1549676" cy="1549677"/>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CONSULTING</a:t>
              </a:r>
            </a:p>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DIRECTOR</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20" name="Group 36"/>
          <p:cNvGrpSpPr>
            <a:grpSpLocks/>
          </p:cNvGrpSpPr>
          <p:nvPr/>
        </p:nvGrpSpPr>
        <p:grpSpPr bwMode="auto">
          <a:xfrm>
            <a:off x="13458825" y="7837488"/>
            <a:ext cx="1296988" cy="1295400"/>
            <a:chOff x="0" y="0"/>
            <a:chExt cx="1297979" cy="1295401"/>
          </a:xfrm>
        </p:grpSpPr>
        <p:graphicFrame>
          <p:nvGraphicFramePr>
            <p:cNvPr id="16421" name="Object 37"/>
            <p:cNvGraphicFramePr>
              <a:graphicFrameLocks noChangeAspect="1"/>
            </p:cNvGraphicFramePr>
            <p:nvPr/>
          </p:nvGraphicFramePr>
          <p:xfrm>
            <a:off x="27978" y="0"/>
            <a:ext cx="1270001" cy="1270000"/>
          </p:xfrm>
          <a:graphic>
            <a:graphicData uri="http://schemas.openxmlformats.org/presentationml/2006/ole">
              <mc:AlternateContent xmlns:mc="http://schemas.openxmlformats.org/markup-compatibility/2006">
                <mc:Choice xmlns:v="urn:schemas-microsoft-com:vml" Requires="v">
                  <p:oleObj spid="_x0000_s32094" name="Chart" r:id="rId8" imgW="0" imgH="0" progId="MSGraph.Chart.8">
                    <p:embed/>
                  </p:oleObj>
                </mc:Choice>
                <mc:Fallback>
                  <p:oleObj name="Chart" r:id="rId8"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7978" y="0"/>
                          <a:ext cx="1270001"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2" name="AutoShape 38"/>
            <p:cNvSpPr>
              <a:spLocks/>
            </p:cNvSpPr>
            <p:nvPr/>
          </p:nvSpPr>
          <p:spPr bwMode="auto">
            <a:xfrm>
              <a:off x="0" y="25400"/>
              <a:ext cx="1270000"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3" name="Group 39"/>
          <p:cNvGrpSpPr>
            <a:grpSpLocks/>
          </p:cNvGrpSpPr>
          <p:nvPr/>
        </p:nvGrpSpPr>
        <p:grpSpPr bwMode="auto">
          <a:xfrm>
            <a:off x="14779625" y="3783013"/>
            <a:ext cx="1270000" cy="1270000"/>
            <a:chOff x="0" y="0"/>
            <a:chExt cx="1270001" cy="1270001"/>
          </a:xfrm>
        </p:grpSpPr>
        <p:graphicFrame>
          <p:nvGraphicFramePr>
            <p:cNvPr id="16424" name="Object 40"/>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095" name="Chart" r:id="rId10" imgW="0" imgH="0" progId="MSGraph.Chart.8">
                    <p:embed/>
                  </p:oleObj>
                </mc:Choice>
                <mc:Fallback>
                  <p:oleObj name="Chart" r:id="rId10"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5" name="AutoShape 41"/>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SENIOR 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6" name="Group 42"/>
          <p:cNvGrpSpPr>
            <a:grpSpLocks/>
          </p:cNvGrpSpPr>
          <p:nvPr/>
        </p:nvGrpSpPr>
        <p:grpSpPr bwMode="auto">
          <a:xfrm>
            <a:off x="11558588" y="4594225"/>
            <a:ext cx="1270000" cy="1295400"/>
            <a:chOff x="0" y="0"/>
            <a:chExt cx="1270000" cy="1295400"/>
          </a:xfrm>
        </p:grpSpPr>
        <p:graphicFrame>
          <p:nvGraphicFramePr>
            <p:cNvPr id="16427" name="Object 43"/>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096" name="Chart" r:id="rId11" imgW="0" imgH="0" progId="MSGraph.Chart.8">
                    <p:embed/>
                  </p:oleObj>
                </mc:Choice>
                <mc:Fallback>
                  <p:oleObj name="Chart" r:id="rId11"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28" name="AutoShape 44"/>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SENIOR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29" name="Group 45"/>
          <p:cNvGrpSpPr>
            <a:grpSpLocks/>
          </p:cNvGrpSpPr>
          <p:nvPr/>
        </p:nvGrpSpPr>
        <p:grpSpPr bwMode="auto">
          <a:xfrm>
            <a:off x="11888788" y="7180263"/>
            <a:ext cx="1270000" cy="1282700"/>
            <a:chOff x="0" y="-12700"/>
            <a:chExt cx="1270000" cy="1282700"/>
          </a:xfrm>
        </p:grpSpPr>
        <p:graphicFrame>
          <p:nvGraphicFramePr>
            <p:cNvPr id="16430" name="Object 46"/>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097" name="Chart" r:id="rId12" imgW="0" imgH="0" progId="MSGraph.Chart.8">
                    <p:embed/>
                  </p:oleObj>
                </mc:Choice>
                <mc:Fallback>
                  <p:oleObj name="Chart" r:id="rId12"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1" name="AutoShape 47"/>
            <p:cNvSpPr>
              <a:spLocks/>
            </p:cNvSpPr>
            <p:nvPr/>
          </p:nvSpPr>
          <p:spPr bwMode="auto">
            <a:xfrm>
              <a:off x="0" y="-127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SENIOR 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2" name="Group 48"/>
          <p:cNvGrpSpPr>
            <a:grpSpLocks/>
          </p:cNvGrpSpPr>
          <p:nvPr/>
        </p:nvGrpSpPr>
        <p:grpSpPr bwMode="auto">
          <a:xfrm>
            <a:off x="16273463" y="5286375"/>
            <a:ext cx="1270000" cy="1287463"/>
            <a:chOff x="0" y="0"/>
            <a:chExt cx="1270001" cy="1288022"/>
          </a:xfrm>
        </p:grpSpPr>
        <p:graphicFrame>
          <p:nvGraphicFramePr>
            <p:cNvPr id="16433" name="Object 49"/>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098" name="Chart" r:id="rId13" imgW="0" imgH="0" progId="MSGraph.Chart.8">
                    <p:embed/>
                  </p:oleObj>
                </mc:Choice>
                <mc:Fallback>
                  <p:oleObj name="Chart" r:id="rId13"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4" name="AutoShape 50"/>
            <p:cNvSpPr>
              <a:spLocks/>
            </p:cNvSpPr>
            <p:nvPr/>
          </p:nvSpPr>
          <p:spPr bwMode="auto">
            <a:xfrm>
              <a:off x="0" y="18021"/>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smtClean="0">
                  <a:solidFill>
                    <a:srgbClr val="FFFFFF"/>
                  </a:solidFill>
                  <a:latin typeface="Sharp Sans No1" charset="0"/>
                  <a:ea typeface="ＭＳ Ｐゴシック" charset="0"/>
                  <a:cs typeface="Sharp Sans No1" charset="0"/>
                  <a:sym typeface="Sharp Sans No1" charset="0"/>
                </a:rPr>
                <a:t>DESIGNER</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35" name="Group 51"/>
          <p:cNvGrpSpPr>
            <a:grpSpLocks/>
          </p:cNvGrpSpPr>
          <p:nvPr/>
        </p:nvGrpSpPr>
        <p:grpSpPr bwMode="auto">
          <a:xfrm>
            <a:off x="13115925" y="3130550"/>
            <a:ext cx="1270000" cy="1270000"/>
            <a:chOff x="0" y="0"/>
            <a:chExt cx="1270001" cy="1270001"/>
          </a:xfrm>
        </p:grpSpPr>
        <p:graphicFrame>
          <p:nvGraphicFramePr>
            <p:cNvPr id="16436" name="Object 5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099" name="Chart" r:id="rId14" imgW="0" imgH="0" progId="MSGraph.Chart.8">
                    <p:embed/>
                  </p:oleObj>
                </mc:Choice>
                <mc:Fallback>
                  <p:oleObj name="Chart" r:id="rId14"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37" name="AutoShape 5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DESIGN</a:t>
              </a:r>
            </a:p>
            <a:p>
              <a:pPr rtl="0" fontAlgn="base" hangingPunct="0">
                <a:lnSpc>
                  <a:spcPct val="80000"/>
                </a:lnSpc>
                <a:spcBef>
                  <a:spcPct val="0"/>
                </a:spcBef>
                <a:spcAft>
                  <a:spcPct val="0"/>
                </a:spcAft>
              </a:pPr>
              <a:r>
                <a:rPr lang="en-US" sz="1600" b="1" kern="1200" dirty="0" smtClean="0">
                  <a:solidFill>
                    <a:srgbClr val="FFFFFF"/>
                  </a:solidFill>
                  <a:latin typeface="Sharp Sans No1" charset="0"/>
                  <a:ea typeface="ＭＳ Ｐゴシック" charset="0"/>
                  <a:cs typeface="Sharp Sans No1" charset="0"/>
                  <a:sym typeface="Sharp Sans No1" charset="0"/>
                </a:rPr>
                <a:t> LEAD</a:t>
              </a:r>
              <a:endParaRPr lang="en-US" sz="18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16438" name="Group 54"/>
          <p:cNvGrpSpPr>
            <a:grpSpLocks/>
          </p:cNvGrpSpPr>
          <p:nvPr/>
        </p:nvGrpSpPr>
        <p:grpSpPr bwMode="auto">
          <a:xfrm>
            <a:off x="15055850" y="6805613"/>
            <a:ext cx="1270000" cy="1295400"/>
            <a:chOff x="0" y="0"/>
            <a:chExt cx="1270000" cy="1295400"/>
          </a:xfrm>
        </p:grpSpPr>
        <p:graphicFrame>
          <p:nvGraphicFramePr>
            <p:cNvPr id="16439" name="Object 55"/>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100" name="Chart" r:id="rId15" imgW="0" imgH="0" progId="MSGraph.Chart.8">
                    <p:embed/>
                  </p:oleObj>
                </mc:Choice>
                <mc:Fallback>
                  <p:oleObj name="Chart" r:id="rId15"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0" name="AutoShape 56"/>
            <p:cNvSpPr>
              <a:spLocks/>
            </p:cNvSpPr>
            <p:nvPr/>
          </p:nvSpPr>
          <p:spPr bwMode="auto">
            <a:xfrm>
              <a:off x="0" y="254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300" b="1" kern="1200" smtClean="0">
                  <a:solidFill>
                    <a:srgbClr val="FFFFFF"/>
                  </a:solidFill>
                  <a:latin typeface="Sharp Sans No1" charset="0"/>
                  <a:ea typeface="ＭＳ Ｐゴシック" charset="0"/>
                  <a:cs typeface="Sharp Sans No1" charset="0"/>
                  <a:sym typeface="Sharp Sans No1" charset="0"/>
                </a:rPr>
                <a:t>LEAD CONSULTANT</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1" name="Group 57"/>
          <p:cNvGrpSpPr>
            <a:grpSpLocks/>
          </p:cNvGrpSpPr>
          <p:nvPr/>
        </p:nvGrpSpPr>
        <p:grpSpPr bwMode="auto">
          <a:xfrm>
            <a:off x="14381163" y="9226550"/>
            <a:ext cx="1270000" cy="1333500"/>
            <a:chOff x="0" y="0"/>
            <a:chExt cx="1270000" cy="1333500"/>
          </a:xfrm>
        </p:grpSpPr>
        <p:graphicFrame>
          <p:nvGraphicFramePr>
            <p:cNvPr id="16442" name="Object 58"/>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101" name="Chart" r:id="rId16" imgW="0" imgH="0" progId="MSGraph.Chart.8">
                    <p:embed/>
                  </p:oleObj>
                </mc:Choice>
                <mc:Fallback>
                  <p:oleObj name="Chart" r:id="rId16"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3" name="AutoShape 59"/>
            <p:cNvSpPr>
              <a:spLocks/>
            </p:cNvSpPr>
            <p:nvPr/>
          </p:nvSpPr>
          <p:spPr bwMode="auto">
            <a:xfrm>
              <a:off x="0" y="63500"/>
              <a:ext cx="1270000" cy="1270000"/>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smtClean="0">
                  <a:solidFill>
                    <a:srgbClr val="FFFFFF"/>
                  </a:solidFill>
                  <a:latin typeface="Sharp Sans No1" charset="0"/>
                  <a:ea typeface="ＭＳ Ｐゴシック" charset="0"/>
                  <a:cs typeface="Sharp Sans No1" charset="0"/>
                  <a:sym typeface="Sharp Sans No1" charset="0"/>
                </a:rPr>
                <a:t>TECHNOLOGY LEAD</a:t>
              </a:r>
              <a:endParaRPr lang="en-US" sz="1800" kern="1200" smtClean="0">
                <a:solidFill>
                  <a:srgbClr val="000000"/>
                </a:solidFill>
                <a:latin typeface="Sharp Sans No1" charset="0"/>
                <a:ea typeface="ＭＳ Ｐゴシック" charset="0"/>
                <a:cs typeface="Sharp Sans No1" charset="0"/>
                <a:sym typeface="Sharp Sans No1" charset="0"/>
              </a:endParaRPr>
            </a:p>
          </p:txBody>
        </p:sp>
      </p:grpSp>
      <p:grpSp>
        <p:nvGrpSpPr>
          <p:cNvPr id="16444" name="Group 60"/>
          <p:cNvGrpSpPr>
            <a:grpSpLocks/>
          </p:cNvGrpSpPr>
          <p:nvPr/>
        </p:nvGrpSpPr>
        <p:grpSpPr bwMode="auto">
          <a:xfrm>
            <a:off x="16552863" y="9186863"/>
            <a:ext cx="1271587" cy="1341437"/>
            <a:chOff x="0" y="0"/>
            <a:chExt cx="1270928" cy="1341347"/>
          </a:xfrm>
        </p:grpSpPr>
        <p:graphicFrame>
          <p:nvGraphicFramePr>
            <p:cNvPr id="16445" name="Object 61"/>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102" name="Chart" r:id="rId17" imgW="0" imgH="0" progId="MSGraph.Chart.8">
                    <p:embed/>
                  </p:oleObj>
                </mc:Choice>
                <mc:Fallback>
                  <p:oleObj name="Chart" r:id="rId17" imgW="0" imgH="0" progId="MSGraph.Chart.8">
                    <p:embed/>
                    <p:pic>
                      <p:nvPicPr>
                        <p:cNvPr id="0" name=""/>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16446" name="AutoShape 62"/>
            <p:cNvSpPr>
              <a:spLocks/>
            </p:cNvSpPr>
            <p:nvPr/>
          </p:nvSpPr>
          <p:spPr bwMode="auto">
            <a:xfrm>
              <a:off x="927" y="71346"/>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200" b="1" kern="1200" dirty="0" smtClean="0">
                  <a:solidFill>
                    <a:srgbClr val="FFFFFF"/>
                  </a:solidFill>
                  <a:latin typeface="Sharp Sans No1" charset="0"/>
                  <a:ea typeface="ＭＳ Ｐゴシック" charset="0"/>
                  <a:cs typeface="Sharp Sans No1" charset="0"/>
                  <a:sym typeface="Sharp Sans No1" charset="0"/>
                </a:rPr>
                <a:t>TECHNOLOGIST</a:t>
              </a:r>
              <a:endParaRPr lang="en-US" sz="1200" kern="1200" dirty="0" smtClean="0">
                <a:solidFill>
                  <a:srgbClr val="000000"/>
                </a:solidFill>
                <a:latin typeface="Sharp Sans No1" charset="0"/>
                <a:ea typeface="ＭＳ Ｐゴシック" charset="0"/>
                <a:cs typeface="Sharp Sans No1" charset="0"/>
                <a:sym typeface="Sharp Sans No1" charset="0"/>
              </a:endParaRPr>
            </a:p>
          </p:txBody>
        </p:sp>
      </p:grpSp>
      <p:grpSp>
        <p:nvGrpSpPr>
          <p:cNvPr id="64" name="Group 41"/>
          <p:cNvGrpSpPr>
            <a:grpSpLocks/>
          </p:cNvGrpSpPr>
          <p:nvPr/>
        </p:nvGrpSpPr>
        <p:grpSpPr bwMode="auto">
          <a:xfrm>
            <a:off x="16767488" y="7175694"/>
            <a:ext cx="1270000" cy="1270000"/>
            <a:chOff x="0" y="0"/>
            <a:chExt cx="1270001" cy="1270001"/>
          </a:xfrm>
          <a:solidFill>
            <a:schemeClr val="bg2">
              <a:lumMod val="75000"/>
            </a:schemeClr>
          </a:solidFill>
        </p:grpSpPr>
        <p:graphicFrame>
          <p:nvGraphicFramePr>
            <p:cNvPr id="65" name="Object 42"/>
            <p:cNvGraphicFramePr>
              <a:graphicFrameLocks noChangeAspect="1"/>
            </p:cNvGraphicFramePr>
            <p:nvPr/>
          </p:nvGraphicFramePr>
          <p:xfrm>
            <a:off x="0" y="0"/>
            <a:ext cx="1270000" cy="1270000"/>
          </p:xfrm>
          <a:graphic>
            <a:graphicData uri="http://schemas.openxmlformats.org/presentationml/2006/ole">
              <mc:AlternateContent xmlns:mc="http://schemas.openxmlformats.org/markup-compatibility/2006">
                <mc:Choice xmlns:v="urn:schemas-microsoft-com:vml" Requires="v">
                  <p:oleObj spid="_x0000_s32103" name="Chart" r:id="rId18" imgW="0" imgH="0" progId="MSGraph.Chart.8">
                    <p:embed/>
                  </p:oleObj>
                </mc:Choice>
                <mc:Fallback>
                  <p:oleObj name="Chart" r:id="rId18" imgW="0" imgH="0" progId="MSGraph.Chart.8">
                    <p:embed/>
                    <p:pic>
                      <p:nvPicPr>
                        <p:cNvPr id="0" name=""/>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0" y="0"/>
                          <a:ext cx="1270000" cy="1270000"/>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cap="flat" cmpd="sng">
                              <a:solidFill>
                                <a:srgbClr val="000000"/>
                              </a:solidFill>
                              <a:prstDash val="solid"/>
                              <a:bevel/>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66" name="AutoShape 43"/>
            <p:cNvSpPr>
              <a:spLocks/>
            </p:cNvSpPr>
            <p:nvPr/>
          </p:nvSpPr>
          <p:spPr bwMode="auto">
            <a:xfrm>
              <a:off x="0" y="0"/>
              <a:ext cx="1270001" cy="1270001"/>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a:noFill/>
            </a:ln>
            <a:effectLst/>
            <a:extLst>
              <a:ext uri="{91240B29-F687-4f45-9708-019B960494DF}">
                <a14:hiddenLine xmlns:a14="http://schemas.microsoft.com/office/drawing/2010/main" xmlns=""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nchor="ctr"/>
            <a:lstStyle/>
            <a:p>
              <a:pPr rtl="0" fontAlgn="base" hangingPunct="0">
                <a:lnSpc>
                  <a:spcPct val="80000"/>
                </a:lnSpc>
                <a:spcBef>
                  <a:spcPct val="0"/>
                </a:spcBef>
                <a:spcAft>
                  <a:spcPct val="0"/>
                </a:spcAft>
              </a:pPr>
              <a:r>
                <a:rPr lang="en-US" sz="1400" b="1" kern="1200" dirty="0" smtClean="0">
                  <a:solidFill>
                    <a:srgbClr val="FFFFFF"/>
                  </a:solidFill>
                  <a:latin typeface="Sharp Sans No1" charset="0"/>
                  <a:ea typeface="ＭＳ Ｐゴシック" charset="0"/>
                  <a:cs typeface="Sharp Sans No1" charset="0"/>
                  <a:sym typeface="Sharp Sans No1" charset="0"/>
                </a:rPr>
                <a:t>CONSULTING DIRECTOR</a:t>
              </a:r>
              <a:endParaRPr lang="en-US" sz="1400" kern="1200" dirty="0" smtClean="0">
                <a:solidFill>
                  <a:srgbClr val="000000"/>
                </a:solidFill>
                <a:latin typeface="Sharp Sans No1" charset="0"/>
                <a:ea typeface="ＭＳ Ｐゴシック" charset="0"/>
                <a:cs typeface="Sharp Sans No1" charset="0"/>
                <a:sym typeface="Sharp Sans No1" charset="0"/>
              </a:endParaRPr>
            </a:p>
          </p:txBody>
        </p:sp>
      </p:grpSp>
      <p:sp>
        <p:nvSpPr>
          <p:cNvPr id="67" name="TextBox 66"/>
          <p:cNvSpPr txBox="1"/>
          <p:nvPr/>
        </p:nvSpPr>
        <p:spPr>
          <a:xfrm>
            <a:off x="1177547" y="12134791"/>
            <a:ext cx="12853924" cy="400110"/>
          </a:xfrm>
          <a:prstGeom prst="rect">
            <a:avLst/>
          </a:prstGeom>
          <a:noFill/>
        </p:spPr>
        <p:txBody>
          <a:bodyPr wrap="square" rtlCol="0">
            <a:spAutoFit/>
          </a:bodyPr>
          <a:lstStyle/>
          <a:p>
            <a:pPr algn="l"/>
            <a:r>
              <a:rPr lang="fi-FI" sz="2000" dirty="0" smtClean="0">
                <a:latin typeface="SharpSansNo1-Semibold" pitchFamily="50" charset="0"/>
                <a:ea typeface="SharpSansNo1-Semibold" pitchFamily="50" charset="0"/>
                <a:cs typeface="SharpSansNo1-Semibold" pitchFamily="50" charset="0"/>
              </a:rPr>
              <a:t>*) May vary in different locations</a:t>
            </a:r>
            <a:endParaRPr lang="fi-FI" sz="2000" dirty="0">
              <a:latin typeface="SharpSansNo1-Semibold" pitchFamily="50" charset="0"/>
              <a:ea typeface="SharpSansNo1-Semibold" pitchFamily="50" charset="0"/>
              <a:cs typeface="SharpSansNo1-Semibold" pitchFamily="50" charset="0"/>
            </a:endParaRPr>
          </a:p>
        </p:txBody>
      </p:sp>
    </p:spTree>
    <p:extLst>
      <p:ext uri="{BB962C8B-B14F-4D97-AF65-F5344CB8AC3E}">
        <p14:creationId xmlns:p14="http://schemas.microsoft.com/office/powerpoint/2010/main" val="2499951191"/>
      </p:ext>
    </p:extLst>
  </p:cSld>
  <p:clrMapOvr>
    <a:masterClrMapping/>
  </p:clrMapOvr>
  <p:transition spd="med"/>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_rels/theme3.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 London + Logo + Box">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White - London + Logo + Box">
      <a:majorFont>
        <a:latin typeface="Calibri"/>
        <a:ea typeface="ＭＳ Ｐゴシック"/>
        <a:cs typeface="Calibri"/>
      </a:majorFont>
      <a:minorFont>
        <a:latin typeface="Calibri"/>
        <a:ea typeface="ＭＳ Ｐゴシック"/>
        <a:cs typeface="Calibri"/>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50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50800" dist="25400" dir="5400000" algn="ctr" rotWithShape="0">
            <a:srgbClr val="000000">
              <a:alpha val="50000"/>
            </a:srgbClr>
          </a:outerShdw>
        </a:effectLst>
      </a:spPr>
      <a:bodyPr vert="horz" wrap="square" lIns="71437" tIns="71437" rIns="71437" bIns="71437" numCol="1" anchor="ctr" anchorCtr="0" compatLnSpc="1">
        <a:prstTxWarp prst="textNoShape">
          <a:avLst/>
        </a:prstTxWarp>
        <a:spAutoFit/>
      </a:bodyPr>
      <a:lstStyle>
        <a:defPPr marL="0" marR="0" indent="0" algn="ctr" defTabSz="584200" rtl="0" eaLnBrk="1" fontAlgn="base" latinLnBrk="0" hangingPunct="0">
          <a:lnSpc>
            <a:spcPct val="100000"/>
          </a:lnSpc>
          <a:spcBef>
            <a:spcPct val="0"/>
          </a:spcBef>
          <a:spcAft>
            <a:spcPct val="0"/>
          </a:spcAft>
          <a:buClrTx/>
          <a:buSzTx/>
          <a:buFontTx/>
          <a:buNone/>
          <a:tabLst/>
          <a:defRPr kumimoji="0" lang="en-US" sz="5000" b="0" i="0" u="none" strike="noStrike" cap="none" normalizeH="0" baseline="0">
            <a:ln>
              <a:noFill/>
            </a:ln>
            <a:solidFill>
              <a:srgbClr val="000000"/>
            </a:solidFill>
            <a:effectLst/>
            <a:latin typeface="Helvetica Light" charset="0"/>
            <a:ea typeface="ＭＳ Ｐゴシック" charset="0"/>
            <a:cs typeface="Helvetica Light" charset="0"/>
            <a:sym typeface="Helvetica Light" charset="0"/>
          </a:defRPr>
        </a:defPPr>
      </a:lstStyle>
    </a:lnDef>
  </a:objectDefaults>
  <a:extraClrSchemeLst/>
</a:theme>
</file>

<file path=ppt/theme/theme3.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0800" dist="25400" dir="5400000" rotWithShape="0">
              <a:srgbClr val="000000">
                <a:alpha val="50000"/>
              </a:srgbClr>
            </a:outerShdw>
          </a:effectLst>
        </a:effectStyle>
        <a:effectStyle>
          <a:effectLst>
            <a:outerShdw blurRad="63500" dist="12700" rotWithShape="0">
              <a:srgbClr val="000000">
                <a:alpha val="50000"/>
              </a:srgbClr>
            </a:outerShdw>
          </a:effectLst>
        </a:effectStyle>
        <a:effectStyle>
          <a:effectLst>
            <a:outerShdw blurRad="508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50800" dist="25400" dir="5400000" rotWithShape="0">
            <a:srgbClr val="000000">
              <a:alpha val="50000"/>
            </a:srgbClr>
          </a:outerShdw>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71437" tIns="71437" rIns="71437" bIns="71437" numCol="1" spcCol="38100" rtlCol="0" anchor="ctr">
        <a:spAutoFit/>
      </a:bodyPr>
      <a:lstStyle>
        <a:defPPr marL="0" marR="0" indent="0" algn="ctr" defTabSz="584200" rtl="0" fontAlgn="auto" latinLnBrk="1"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1362</TotalTime>
  <Words>3581</Words>
  <Application>Microsoft Office PowerPoint</Application>
  <PresentationFormat>Custom</PresentationFormat>
  <Paragraphs>646</Paragraphs>
  <Slides>22</Slides>
  <Notes>2</Notes>
  <HiddenSlides>0</HiddenSlides>
  <MMClips>0</MMClips>
  <ScaleCrop>false</ScaleCrop>
  <HeadingPairs>
    <vt:vector size="8"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22</vt:i4>
      </vt:variant>
    </vt:vector>
  </HeadingPairs>
  <TitlesOfParts>
    <vt:vector size="37" baseType="lpstr">
      <vt:lpstr>ＭＳ Ｐゴシック</vt:lpstr>
      <vt:lpstr>Arial</vt:lpstr>
      <vt:lpstr>Avenir Book</vt:lpstr>
      <vt:lpstr>Calibri</vt:lpstr>
      <vt:lpstr>Cambria</vt:lpstr>
      <vt:lpstr>Helvetica</vt:lpstr>
      <vt:lpstr>Helvetica Light</vt:lpstr>
      <vt:lpstr>Sharp Sans No1</vt:lpstr>
      <vt:lpstr>SharpSansNo1-Book</vt:lpstr>
      <vt:lpstr>SharpSansNo1-Extrabold</vt:lpstr>
      <vt:lpstr>SharpSansNo1-Medium</vt:lpstr>
      <vt:lpstr>SharpSansNo1-Semibold</vt:lpstr>
      <vt:lpstr>White</vt:lpstr>
      <vt:lpstr>White - London + Logo + Box</vt:lpstr>
      <vt:lpstr>Chart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llem</dc:creator>
  <cp:lastModifiedBy>llem</cp:lastModifiedBy>
  <cp:revision>80</cp:revision>
  <dcterms:modified xsi:type="dcterms:W3CDTF">2015-09-28T05:59:34Z</dcterms:modified>
</cp:coreProperties>
</file>